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9"/>
  </p:notesMasterIdLst>
  <p:sldIdLst>
    <p:sldId id="32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1" r:id="rId14"/>
    <p:sldId id="272" r:id="rId15"/>
    <p:sldId id="275" r:id="rId16"/>
    <p:sldId id="278" r:id="rId17"/>
    <p:sldId id="279" r:id="rId18"/>
    <p:sldId id="281" r:id="rId19"/>
    <p:sldId id="276" r:id="rId20"/>
    <p:sldId id="300" r:id="rId21"/>
    <p:sldId id="280" r:id="rId22"/>
    <p:sldId id="327" r:id="rId23"/>
    <p:sldId id="283" r:id="rId24"/>
    <p:sldId id="284" r:id="rId25"/>
    <p:sldId id="285" r:id="rId26"/>
    <p:sldId id="286" r:id="rId27"/>
    <p:sldId id="301" r:id="rId28"/>
    <p:sldId id="273" r:id="rId29"/>
    <p:sldId id="267" r:id="rId30"/>
    <p:sldId id="268" r:id="rId31"/>
    <p:sldId id="289" r:id="rId32"/>
    <p:sldId id="290" r:id="rId33"/>
    <p:sldId id="277" r:id="rId34"/>
    <p:sldId id="282" r:id="rId35"/>
    <p:sldId id="274" r:id="rId36"/>
    <p:sldId id="287" r:id="rId37"/>
    <p:sldId id="291" r:id="rId38"/>
    <p:sldId id="288" r:id="rId39"/>
    <p:sldId id="296" r:id="rId40"/>
    <p:sldId id="292" r:id="rId41"/>
    <p:sldId id="295" r:id="rId42"/>
    <p:sldId id="302" r:id="rId43"/>
    <p:sldId id="303" r:id="rId44"/>
    <p:sldId id="323" r:id="rId45"/>
    <p:sldId id="306" r:id="rId46"/>
    <p:sldId id="322" r:id="rId47"/>
    <p:sldId id="307" r:id="rId48"/>
    <p:sldId id="324" r:id="rId49"/>
    <p:sldId id="305" r:id="rId50"/>
    <p:sldId id="313" r:id="rId51"/>
    <p:sldId id="314" r:id="rId52"/>
    <p:sldId id="304" r:id="rId53"/>
    <p:sldId id="315" r:id="rId54"/>
    <p:sldId id="309" r:id="rId55"/>
    <p:sldId id="311" r:id="rId56"/>
    <p:sldId id="312" r:id="rId57"/>
    <p:sldId id="325" r:id="rId58"/>
    <p:sldId id="316" r:id="rId59"/>
    <p:sldId id="318" r:id="rId60"/>
    <p:sldId id="317" r:id="rId61"/>
    <p:sldId id="326" r:id="rId62"/>
    <p:sldId id="319" r:id="rId63"/>
    <p:sldId id="320" r:id="rId64"/>
    <p:sldId id="293" r:id="rId65"/>
    <p:sldId id="299" r:id="rId66"/>
    <p:sldId id="298" r:id="rId67"/>
    <p:sldId id="297" r:id="rId6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3A80DF3-2430-4CE4-855E-06EFAA7246D6}">
          <p14:sldIdLst>
            <p14:sldId id="321"/>
            <p14:sldId id="256"/>
            <p14:sldId id="257"/>
            <p14:sldId id="258"/>
          </p14:sldIdLst>
        </p14:section>
        <p14:section name="Software performance" id="{92FEF0E8-DE69-4915-8104-B00BAD1F0F7E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Optimisations" id="{00F61AAC-F651-4DBC-8ABB-19C613FE6255}">
          <p14:sldIdLst>
            <p14:sldId id="265"/>
            <p14:sldId id="266"/>
            <p14:sldId id="271"/>
            <p14:sldId id="272"/>
          </p14:sldIdLst>
        </p14:section>
        <p14:section name="Measure" id="{4C4A3377-85CB-442B-A7DD-8F47BE1B0325}">
          <p14:sldIdLst>
            <p14:sldId id="275"/>
            <p14:sldId id="278"/>
            <p14:sldId id="279"/>
            <p14:sldId id="281"/>
            <p14:sldId id="276"/>
            <p14:sldId id="300"/>
            <p14:sldId id="280"/>
            <p14:sldId id="327"/>
            <p14:sldId id="283"/>
            <p14:sldId id="284"/>
            <p14:sldId id="285"/>
            <p14:sldId id="286"/>
            <p14:sldId id="301"/>
          </p14:sldIdLst>
        </p14:section>
        <p14:section name="Macro-optimization" id="{AC4B4757-8312-4699-ACA7-D2BF0CB1EAF2}">
          <p14:sldIdLst>
            <p14:sldId id="273"/>
            <p14:sldId id="267"/>
            <p14:sldId id="268"/>
            <p14:sldId id="289"/>
            <p14:sldId id="290"/>
            <p14:sldId id="277"/>
            <p14:sldId id="282"/>
          </p14:sldIdLst>
        </p14:section>
        <p14:section name="Micro-optomization" id="{4C912142-D07D-48D6-937F-2EC6015548AF}">
          <p14:sldIdLst>
            <p14:sldId id="274"/>
            <p14:sldId id="287"/>
            <p14:sldId id="291"/>
            <p14:sldId id="288"/>
            <p14:sldId id="296"/>
            <p14:sldId id="292"/>
            <p14:sldId id="295"/>
          </p14:sldIdLst>
        </p14:section>
        <p14:section name="War story GC" id="{4A446B7A-17A9-4D83-AE63-40B9FC996BC5}">
          <p14:sldIdLst>
            <p14:sldId id="302"/>
            <p14:sldId id="303"/>
            <p14:sldId id="323"/>
            <p14:sldId id="306"/>
            <p14:sldId id="322"/>
            <p14:sldId id="307"/>
            <p14:sldId id="324"/>
            <p14:sldId id="305"/>
            <p14:sldId id="313"/>
            <p14:sldId id="314"/>
            <p14:sldId id="304"/>
            <p14:sldId id="315"/>
            <p14:sldId id="309"/>
            <p14:sldId id="311"/>
            <p14:sldId id="312"/>
            <p14:sldId id="325"/>
            <p14:sldId id="316"/>
            <p14:sldId id="318"/>
            <p14:sldId id="317"/>
            <p14:sldId id="326"/>
            <p14:sldId id="319"/>
          </p14:sldIdLst>
        </p14:section>
        <p14:section name="Fin" id="{F979E43D-FA83-4F57-86E4-1E428D31DC1F}">
          <p14:sldIdLst>
            <p14:sldId id="320"/>
            <p14:sldId id="293"/>
          </p14:sldIdLst>
        </p14:section>
        <p14:section name="Annexes" id="{11B2DF8D-C920-43CA-8E57-BAD98C3E2E82}">
          <p14:sldIdLst>
            <p14:sldId id="299"/>
            <p14:sldId id="298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ine Gueleraud" initials="AG" lastIdx="1" clrIdx="0">
    <p:extLst>
      <p:ext uri="{19B8F6BF-5375-455C-9EA6-DF929625EA0E}">
        <p15:presenceInfo xmlns:p15="http://schemas.microsoft.com/office/powerpoint/2012/main" userId="6d5589af9b1a3287" providerId="Windows Live"/>
      </p:ext>
    </p:extLst>
  </p:cmAuthor>
  <p:cmAuthor id="2" name="Charière Cédric" initials="CC" lastIdx="7" clrIdx="1">
    <p:extLst>
      <p:ext uri="{19B8F6BF-5375-455C-9EA6-DF929625EA0E}">
        <p15:presenceInfo xmlns:p15="http://schemas.microsoft.com/office/powerpoint/2012/main" userId="a785eef54de87705" providerId="Windows Live"/>
      </p:ext>
    </p:extLst>
  </p:cmAuthor>
  <p:cmAuthor id="3" name="Clément Grégoire" initials="CG" lastIdx="1" clrIdx="2">
    <p:extLst>
      <p:ext uri="{19B8F6BF-5375-455C-9EA6-DF929625EA0E}">
        <p15:presenceInfo xmlns:p15="http://schemas.microsoft.com/office/powerpoint/2012/main" userId="469fb1034a5710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00"/>
    <a:srgbClr val="F6C82B"/>
    <a:srgbClr val="FFFF56"/>
    <a:srgbClr val="0071C5"/>
    <a:srgbClr val="333333"/>
    <a:srgbClr val="57D236"/>
    <a:srgbClr val="C88808"/>
    <a:srgbClr val="F5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1" autoAdjust="0"/>
    <p:restoredTop sz="85965" autoAdjust="0"/>
  </p:normalViewPr>
  <p:slideViewPr>
    <p:cSldViewPr snapToGrid="0">
      <p:cViewPr varScale="1">
        <p:scale>
          <a:sx n="98" d="100"/>
          <a:sy n="98" d="100"/>
        </p:scale>
        <p:origin x="1068" y="90"/>
      </p:cViewPr>
      <p:guideLst>
        <p:guide orient="horz" pos="2160"/>
        <p:guide pos="3840"/>
      </p:guideLst>
    </p:cSldViewPr>
  </p:slideViewPr>
  <p:outlineViewPr>
    <p:cViewPr>
      <p:scale>
        <a:sx n="25" d="100"/>
        <a:sy n="25" d="100"/>
      </p:scale>
      <p:origin x="0" y="-616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062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74378570325768"/>
          <c:y val="4.4806691328305052E-2"/>
          <c:w val="0.82743033039987646"/>
          <c:h val="0.7957733637102326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vector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25400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</c:numCache>
            </c:numRef>
          </c:xVal>
          <c:yVal>
            <c:numRef>
              <c:f>Feuil1!$B$2:$B$11</c:f>
              <c:numCache>
                <c:formatCode>General</c:formatCode>
                <c:ptCount val="10"/>
                <c:pt idx="0">
                  <c:v>3.69</c:v>
                </c:pt>
                <c:pt idx="1">
                  <c:v>4.49</c:v>
                </c:pt>
                <c:pt idx="2">
                  <c:v>6.89</c:v>
                </c:pt>
                <c:pt idx="3">
                  <c:v>7.75</c:v>
                </c:pt>
                <c:pt idx="4">
                  <c:v>11.9</c:v>
                </c:pt>
                <c:pt idx="5">
                  <c:v>19.100000000000001</c:v>
                </c:pt>
                <c:pt idx="6">
                  <c:v>31.2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569-4122-8C3E-820A2A4D0B56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unordered_set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25400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</c:numCache>
            </c:numRef>
          </c:xVal>
          <c:yVal>
            <c:numRef>
              <c:f>Feuil1!$C$2:$C$11</c:f>
              <c:numCache>
                <c:formatCode>General</c:formatCode>
                <c:ptCount val="10"/>
                <c:pt idx="0">
                  <c:v>8.16</c:v>
                </c:pt>
                <c:pt idx="1">
                  <c:v>8.1999999999999993</c:v>
                </c:pt>
                <c:pt idx="2">
                  <c:v>8.24</c:v>
                </c:pt>
                <c:pt idx="3">
                  <c:v>8.15</c:v>
                </c:pt>
                <c:pt idx="4">
                  <c:v>8.18</c:v>
                </c:pt>
                <c:pt idx="5">
                  <c:v>8.1300000000000008</c:v>
                </c:pt>
                <c:pt idx="6">
                  <c:v>9.67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569-4122-8C3E-820A2A4D0B56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set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25400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</c:numCache>
            </c:numRef>
          </c:xVal>
          <c:yVal>
            <c:numRef>
              <c:f>Feuil1!$D$2:$D$11</c:f>
              <c:numCache>
                <c:formatCode>General</c:formatCode>
                <c:ptCount val="10"/>
                <c:pt idx="0">
                  <c:v>6.09</c:v>
                </c:pt>
                <c:pt idx="1">
                  <c:v>6.13</c:v>
                </c:pt>
                <c:pt idx="2">
                  <c:v>7.87</c:v>
                </c:pt>
                <c:pt idx="3">
                  <c:v>8.0299999999999994</c:v>
                </c:pt>
                <c:pt idx="4">
                  <c:v>11.1</c:v>
                </c:pt>
                <c:pt idx="5">
                  <c:v>11</c:v>
                </c:pt>
                <c:pt idx="6">
                  <c:v>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569-4122-8C3E-820A2A4D0B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4928960"/>
        <c:axId val="604929376"/>
      </c:scatterChart>
      <c:valAx>
        <c:axId val="604928960"/>
        <c:scaling>
          <c:orientation val="minMax"/>
          <c:max val="4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Elements in container</a:t>
                </a:r>
              </a:p>
            </c:rich>
          </c:tx>
          <c:layout>
            <c:manualLayout>
              <c:xMode val="edge"/>
              <c:yMode val="edge"/>
              <c:x val="0.10295777366064536"/>
              <c:y val="0.930545528362508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04929376"/>
        <c:crosses val="autoZero"/>
        <c:crossBetween val="midCat"/>
        <c:majorUnit val="8"/>
      </c:valAx>
      <c:valAx>
        <c:axId val="604929376"/>
        <c:scaling>
          <c:orientation val="minMax"/>
          <c:max val="24"/>
          <c:min val="3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Time (ns)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049289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250675467037204"/>
          <c:y val="0.92548408165980356"/>
          <c:w val="0.55851570943337969"/>
          <c:h val="7.45159183401964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61FC85-08FD-45BA-BA6C-C1260AAFD1DC}" type="doc">
      <dgm:prSet loTypeId="urn:microsoft.com/office/officeart/2005/8/layout/hProcess9" loCatId="process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fr-FR"/>
        </a:p>
      </dgm:t>
    </dgm:pt>
    <dgm:pt modelId="{2E7D7027-6773-4B57-B182-511989C6304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noProof="0" dirty="0"/>
            <a:t>Macro-optimizations</a:t>
          </a:r>
        </a:p>
      </dgm:t>
    </dgm:pt>
    <dgm:pt modelId="{480889EB-63D9-400B-839C-3388E67CDFBC}" type="parTrans" cxnId="{E294960E-1DBA-40F8-BB83-DF90DB59BFB7}">
      <dgm:prSet/>
      <dgm:spPr/>
      <dgm:t>
        <a:bodyPr/>
        <a:lstStyle/>
        <a:p>
          <a:endParaRPr lang="fr-FR"/>
        </a:p>
      </dgm:t>
    </dgm:pt>
    <dgm:pt modelId="{A1EBCDF3-4D45-43FC-B2C8-22DC8D43BA93}" type="sibTrans" cxnId="{E294960E-1DBA-40F8-BB83-DF90DB59BFB7}">
      <dgm:prSet/>
      <dgm:spPr/>
      <dgm:t>
        <a:bodyPr/>
        <a:lstStyle/>
        <a:p>
          <a:endParaRPr lang="fr-FR"/>
        </a:p>
      </dgm:t>
    </dgm:pt>
    <dgm:pt modelId="{770B183B-F3D6-4DC9-8637-5E8666671B3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noProof="0" dirty="0"/>
            <a:t>Measure</a:t>
          </a:r>
        </a:p>
      </dgm:t>
    </dgm:pt>
    <dgm:pt modelId="{DA251A10-9DE7-4309-9902-87B49D5172EE}" type="parTrans" cxnId="{084A5C8D-92B4-461F-B9B8-A88185BD403B}">
      <dgm:prSet/>
      <dgm:spPr/>
      <dgm:t>
        <a:bodyPr/>
        <a:lstStyle/>
        <a:p>
          <a:endParaRPr lang="fr-FR"/>
        </a:p>
      </dgm:t>
    </dgm:pt>
    <dgm:pt modelId="{C7428B78-7CA9-4BFD-BD59-F3670B988D0F}" type="sibTrans" cxnId="{084A5C8D-92B4-461F-B9B8-A88185BD403B}">
      <dgm:prSet/>
      <dgm:spPr/>
      <dgm:t>
        <a:bodyPr/>
        <a:lstStyle/>
        <a:p>
          <a:endParaRPr lang="fr-FR"/>
        </a:p>
      </dgm:t>
    </dgm:pt>
    <dgm:pt modelId="{2D904E64-2D5B-44F7-9CE2-7B13F01DA73C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/>
            <a:t>Micro-</a:t>
          </a:r>
          <a:r>
            <a:rPr lang="en-US" noProof="0" dirty="0"/>
            <a:t>optimizations</a:t>
          </a:r>
        </a:p>
      </dgm:t>
    </dgm:pt>
    <dgm:pt modelId="{AD9671CC-1B03-45F9-8C99-89B1EFFA6C66}" type="parTrans" cxnId="{C2DEDDCD-426F-49B9-8CAB-A74FC9FA9676}">
      <dgm:prSet/>
      <dgm:spPr/>
      <dgm:t>
        <a:bodyPr/>
        <a:lstStyle/>
        <a:p>
          <a:endParaRPr lang="fr-FR"/>
        </a:p>
      </dgm:t>
    </dgm:pt>
    <dgm:pt modelId="{A524738D-A333-49B3-9A4D-A0EC091A96C6}" type="sibTrans" cxnId="{C2DEDDCD-426F-49B9-8CAB-A74FC9FA9676}">
      <dgm:prSet/>
      <dgm:spPr/>
      <dgm:t>
        <a:bodyPr/>
        <a:lstStyle/>
        <a:p>
          <a:endParaRPr lang="fr-FR"/>
        </a:p>
      </dgm:t>
    </dgm:pt>
    <dgm:pt modelId="{DA845F10-2C39-4560-9539-661327D18ED1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noProof="0" dirty="0"/>
            <a:t>Define the target</a:t>
          </a:r>
        </a:p>
      </dgm:t>
    </dgm:pt>
    <dgm:pt modelId="{D3C66F00-F841-44AC-A295-C81B96530795}" type="parTrans" cxnId="{0AACB639-BB62-4A60-AC37-0E18E361F6C7}">
      <dgm:prSet/>
      <dgm:spPr/>
      <dgm:t>
        <a:bodyPr/>
        <a:lstStyle/>
        <a:p>
          <a:endParaRPr lang="fr-FR"/>
        </a:p>
      </dgm:t>
    </dgm:pt>
    <dgm:pt modelId="{A574DC07-E33C-44D5-AC22-B117ECFA18CF}" type="sibTrans" cxnId="{0AACB639-BB62-4A60-AC37-0E18E361F6C7}">
      <dgm:prSet/>
      <dgm:spPr/>
      <dgm:t>
        <a:bodyPr/>
        <a:lstStyle/>
        <a:p>
          <a:endParaRPr lang="fr-FR"/>
        </a:p>
      </dgm:t>
    </dgm:pt>
    <dgm:pt modelId="{F9E1F8C6-E20F-427D-9255-62940A1F75F0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noProof="0" dirty="0"/>
            <a:t>Refine target</a:t>
          </a:r>
        </a:p>
      </dgm:t>
    </dgm:pt>
    <dgm:pt modelId="{3B27B042-333A-49A5-849F-0C8238E95E12}" type="parTrans" cxnId="{BBABD510-542A-4A1D-8896-2C4087A0837B}">
      <dgm:prSet/>
      <dgm:spPr/>
      <dgm:t>
        <a:bodyPr/>
        <a:lstStyle/>
        <a:p>
          <a:endParaRPr lang="fr-FR"/>
        </a:p>
      </dgm:t>
    </dgm:pt>
    <dgm:pt modelId="{8B8A9757-BDC9-496F-A681-EDE2904BA854}" type="sibTrans" cxnId="{BBABD510-542A-4A1D-8896-2C4087A0837B}">
      <dgm:prSet/>
      <dgm:spPr/>
      <dgm:t>
        <a:bodyPr/>
        <a:lstStyle/>
        <a:p>
          <a:endParaRPr lang="fr-FR"/>
        </a:p>
      </dgm:t>
    </dgm:pt>
    <dgm:pt modelId="{23E87A48-FB4B-4EF5-A40D-04A0579DEFFE}" type="pres">
      <dgm:prSet presAssocID="{7461FC85-08FD-45BA-BA6C-C1260AAFD1DC}" presName="CompostProcess" presStyleCnt="0">
        <dgm:presLayoutVars>
          <dgm:dir/>
          <dgm:resizeHandles val="exact"/>
        </dgm:presLayoutVars>
      </dgm:prSet>
      <dgm:spPr/>
    </dgm:pt>
    <dgm:pt modelId="{A18AED6E-E142-4613-B9D4-6A8D2671463C}" type="pres">
      <dgm:prSet presAssocID="{7461FC85-08FD-45BA-BA6C-C1260AAFD1DC}" presName="arrow" presStyleLbl="bgShp" presStyleIdx="0" presStyleCnt="1"/>
      <dgm:spPr/>
    </dgm:pt>
    <dgm:pt modelId="{2FBF538A-7EA5-48DB-83CB-EBEBE5F5FF77}" type="pres">
      <dgm:prSet presAssocID="{7461FC85-08FD-45BA-BA6C-C1260AAFD1DC}" presName="linearProcess" presStyleCnt="0"/>
      <dgm:spPr/>
    </dgm:pt>
    <dgm:pt modelId="{70C78F4D-7DC4-48AB-873B-C3D013C794DF}" type="pres">
      <dgm:prSet presAssocID="{DA845F10-2C39-4560-9539-661327D18ED1}" presName="textNode" presStyleLbl="node1" presStyleIdx="0" presStyleCnt="5">
        <dgm:presLayoutVars>
          <dgm:bulletEnabled val="1"/>
        </dgm:presLayoutVars>
      </dgm:prSet>
      <dgm:spPr/>
    </dgm:pt>
    <dgm:pt modelId="{C5A7C901-7F88-494D-8B7D-D97B3A656215}" type="pres">
      <dgm:prSet presAssocID="{A574DC07-E33C-44D5-AC22-B117ECFA18CF}" presName="sibTrans" presStyleCnt="0"/>
      <dgm:spPr/>
    </dgm:pt>
    <dgm:pt modelId="{22B23AD9-CD26-44EE-89D2-B3D301C194EF}" type="pres">
      <dgm:prSet presAssocID="{770B183B-F3D6-4DC9-8637-5E8666671B3E}" presName="textNode" presStyleLbl="node1" presStyleIdx="1" presStyleCnt="5">
        <dgm:presLayoutVars>
          <dgm:bulletEnabled val="1"/>
        </dgm:presLayoutVars>
      </dgm:prSet>
      <dgm:spPr/>
    </dgm:pt>
    <dgm:pt modelId="{8907AB53-17D1-4CD1-8554-35D4609BA020}" type="pres">
      <dgm:prSet presAssocID="{C7428B78-7CA9-4BFD-BD59-F3670B988D0F}" presName="sibTrans" presStyleCnt="0"/>
      <dgm:spPr/>
    </dgm:pt>
    <dgm:pt modelId="{624EF283-00B5-4820-8863-ECDB74DF12B1}" type="pres">
      <dgm:prSet presAssocID="{F9E1F8C6-E20F-427D-9255-62940A1F75F0}" presName="textNode" presStyleLbl="node1" presStyleIdx="2" presStyleCnt="5">
        <dgm:presLayoutVars>
          <dgm:bulletEnabled val="1"/>
        </dgm:presLayoutVars>
      </dgm:prSet>
      <dgm:spPr/>
    </dgm:pt>
    <dgm:pt modelId="{EECB0D81-E663-435D-89C7-9974CA1D4744}" type="pres">
      <dgm:prSet presAssocID="{8B8A9757-BDC9-496F-A681-EDE2904BA854}" presName="sibTrans" presStyleCnt="0"/>
      <dgm:spPr/>
    </dgm:pt>
    <dgm:pt modelId="{A4B4D47C-41A7-4C0A-875A-89E9E6DD5B70}" type="pres">
      <dgm:prSet presAssocID="{2E7D7027-6773-4B57-B182-511989C63045}" presName="textNode" presStyleLbl="node1" presStyleIdx="3" presStyleCnt="5">
        <dgm:presLayoutVars>
          <dgm:bulletEnabled val="1"/>
        </dgm:presLayoutVars>
      </dgm:prSet>
      <dgm:spPr/>
    </dgm:pt>
    <dgm:pt modelId="{29DDCE77-8370-4AC3-9F75-F8BCE189A8C5}" type="pres">
      <dgm:prSet presAssocID="{A1EBCDF3-4D45-43FC-B2C8-22DC8D43BA93}" presName="sibTrans" presStyleCnt="0"/>
      <dgm:spPr/>
    </dgm:pt>
    <dgm:pt modelId="{A2DBC3FF-0F48-426A-B37C-5A7F787CA1D6}" type="pres">
      <dgm:prSet presAssocID="{2D904E64-2D5B-44F7-9CE2-7B13F01DA73C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E294960E-1DBA-40F8-BB83-DF90DB59BFB7}" srcId="{7461FC85-08FD-45BA-BA6C-C1260AAFD1DC}" destId="{2E7D7027-6773-4B57-B182-511989C63045}" srcOrd="3" destOrd="0" parTransId="{480889EB-63D9-400B-839C-3388E67CDFBC}" sibTransId="{A1EBCDF3-4D45-43FC-B2C8-22DC8D43BA93}"/>
    <dgm:cxn modelId="{BBABD510-542A-4A1D-8896-2C4087A0837B}" srcId="{7461FC85-08FD-45BA-BA6C-C1260AAFD1DC}" destId="{F9E1F8C6-E20F-427D-9255-62940A1F75F0}" srcOrd="2" destOrd="0" parTransId="{3B27B042-333A-49A5-849F-0C8238E95E12}" sibTransId="{8B8A9757-BDC9-496F-A681-EDE2904BA854}"/>
    <dgm:cxn modelId="{9F284A28-3A72-4074-9152-D5629BACA76A}" type="presOf" srcId="{F9E1F8C6-E20F-427D-9255-62940A1F75F0}" destId="{624EF283-00B5-4820-8863-ECDB74DF12B1}" srcOrd="0" destOrd="0" presId="urn:microsoft.com/office/officeart/2005/8/layout/hProcess9"/>
    <dgm:cxn modelId="{0AACB639-BB62-4A60-AC37-0E18E361F6C7}" srcId="{7461FC85-08FD-45BA-BA6C-C1260AAFD1DC}" destId="{DA845F10-2C39-4560-9539-661327D18ED1}" srcOrd="0" destOrd="0" parTransId="{D3C66F00-F841-44AC-A295-C81B96530795}" sibTransId="{A574DC07-E33C-44D5-AC22-B117ECFA18CF}"/>
    <dgm:cxn modelId="{89B74B5E-AEF9-43CC-9D5E-13C8C4A2A851}" type="presOf" srcId="{770B183B-F3D6-4DC9-8637-5E8666671B3E}" destId="{22B23AD9-CD26-44EE-89D2-B3D301C194EF}" srcOrd="0" destOrd="0" presId="urn:microsoft.com/office/officeart/2005/8/layout/hProcess9"/>
    <dgm:cxn modelId="{AD9A1E56-3E28-4A13-961F-BB191BB6F322}" type="presOf" srcId="{2D904E64-2D5B-44F7-9CE2-7B13F01DA73C}" destId="{A2DBC3FF-0F48-426A-B37C-5A7F787CA1D6}" srcOrd="0" destOrd="0" presId="urn:microsoft.com/office/officeart/2005/8/layout/hProcess9"/>
    <dgm:cxn modelId="{084A5C8D-92B4-461F-B9B8-A88185BD403B}" srcId="{7461FC85-08FD-45BA-BA6C-C1260AAFD1DC}" destId="{770B183B-F3D6-4DC9-8637-5E8666671B3E}" srcOrd="1" destOrd="0" parTransId="{DA251A10-9DE7-4309-9902-87B49D5172EE}" sibTransId="{C7428B78-7CA9-4BFD-BD59-F3670B988D0F}"/>
    <dgm:cxn modelId="{7ACE3699-7CDB-4442-9CE7-B82D0F2860B5}" type="presOf" srcId="{2E7D7027-6773-4B57-B182-511989C63045}" destId="{A4B4D47C-41A7-4C0A-875A-89E9E6DD5B70}" srcOrd="0" destOrd="0" presId="urn:microsoft.com/office/officeart/2005/8/layout/hProcess9"/>
    <dgm:cxn modelId="{E28DC5A2-2426-4442-B8FE-DFAB99813B41}" type="presOf" srcId="{DA845F10-2C39-4560-9539-661327D18ED1}" destId="{70C78F4D-7DC4-48AB-873B-C3D013C794DF}" srcOrd="0" destOrd="0" presId="urn:microsoft.com/office/officeart/2005/8/layout/hProcess9"/>
    <dgm:cxn modelId="{D4FE70C3-6E75-4D80-95A4-1F3A20CA1107}" type="presOf" srcId="{7461FC85-08FD-45BA-BA6C-C1260AAFD1DC}" destId="{23E87A48-FB4B-4EF5-A40D-04A0579DEFFE}" srcOrd="0" destOrd="0" presId="urn:microsoft.com/office/officeart/2005/8/layout/hProcess9"/>
    <dgm:cxn modelId="{C2DEDDCD-426F-49B9-8CAB-A74FC9FA9676}" srcId="{7461FC85-08FD-45BA-BA6C-C1260AAFD1DC}" destId="{2D904E64-2D5B-44F7-9CE2-7B13F01DA73C}" srcOrd="4" destOrd="0" parTransId="{AD9671CC-1B03-45F9-8C99-89B1EFFA6C66}" sibTransId="{A524738D-A333-49B3-9A4D-A0EC091A96C6}"/>
    <dgm:cxn modelId="{5BE2538F-2EA0-41C9-ABE5-9EB811B87320}" type="presParOf" srcId="{23E87A48-FB4B-4EF5-A40D-04A0579DEFFE}" destId="{A18AED6E-E142-4613-B9D4-6A8D2671463C}" srcOrd="0" destOrd="0" presId="urn:microsoft.com/office/officeart/2005/8/layout/hProcess9"/>
    <dgm:cxn modelId="{F72A3AD3-15E6-47D2-8490-D6171E195681}" type="presParOf" srcId="{23E87A48-FB4B-4EF5-A40D-04A0579DEFFE}" destId="{2FBF538A-7EA5-48DB-83CB-EBEBE5F5FF77}" srcOrd="1" destOrd="0" presId="urn:microsoft.com/office/officeart/2005/8/layout/hProcess9"/>
    <dgm:cxn modelId="{0735031B-F903-4CD0-A04A-A0067B611CD1}" type="presParOf" srcId="{2FBF538A-7EA5-48DB-83CB-EBEBE5F5FF77}" destId="{70C78F4D-7DC4-48AB-873B-C3D013C794DF}" srcOrd="0" destOrd="0" presId="urn:microsoft.com/office/officeart/2005/8/layout/hProcess9"/>
    <dgm:cxn modelId="{FEBC9A38-3E6A-4209-A1F5-B5926672BB9D}" type="presParOf" srcId="{2FBF538A-7EA5-48DB-83CB-EBEBE5F5FF77}" destId="{C5A7C901-7F88-494D-8B7D-D97B3A656215}" srcOrd="1" destOrd="0" presId="urn:microsoft.com/office/officeart/2005/8/layout/hProcess9"/>
    <dgm:cxn modelId="{F4C8CFD7-ED37-41CC-9DFF-A98F958DF808}" type="presParOf" srcId="{2FBF538A-7EA5-48DB-83CB-EBEBE5F5FF77}" destId="{22B23AD9-CD26-44EE-89D2-B3D301C194EF}" srcOrd="2" destOrd="0" presId="urn:microsoft.com/office/officeart/2005/8/layout/hProcess9"/>
    <dgm:cxn modelId="{C2AB4A68-388B-4F3B-8464-DC0DAAC3F813}" type="presParOf" srcId="{2FBF538A-7EA5-48DB-83CB-EBEBE5F5FF77}" destId="{8907AB53-17D1-4CD1-8554-35D4609BA020}" srcOrd="3" destOrd="0" presId="urn:microsoft.com/office/officeart/2005/8/layout/hProcess9"/>
    <dgm:cxn modelId="{BE8D0895-F7DE-465D-9AB4-0D2C1B69FA91}" type="presParOf" srcId="{2FBF538A-7EA5-48DB-83CB-EBEBE5F5FF77}" destId="{624EF283-00B5-4820-8863-ECDB74DF12B1}" srcOrd="4" destOrd="0" presId="urn:microsoft.com/office/officeart/2005/8/layout/hProcess9"/>
    <dgm:cxn modelId="{9E1934FA-BCAD-4725-818E-ED50968F9486}" type="presParOf" srcId="{2FBF538A-7EA5-48DB-83CB-EBEBE5F5FF77}" destId="{EECB0D81-E663-435D-89C7-9974CA1D4744}" srcOrd="5" destOrd="0" presId="urn:microsoft.com/office/officeart/2005/8/layout/hProcess9"/>
    <dgm:cxn modelId="{4D87C10B-BA37-4073-AE08-B01CE222E68E}" type="presParOf" srcId="{2FBF538A-7EA5-48DB-83CB-EBEBE5F5FF77}" destId="{A4B4D47C-41A7-4C0A-875A-89E9E6DD5B70}" srcOrd="6" destOrd="0" presId="urn:microsoft.com/office/officeart/2005/8/layout/hProcess9"/>
    <dgm:cxn modelId="{F99EDBB6-B446-445B-A383-D6AFF09B70AB}" type="presParOf" srcId="{2FBF538A-7EA5-48DB-83CB-EBEBE5F5FF77}" destId="{29DDCE77-8370-4AC3-9F75-F8BCE189A8C5}" srcOrd="7" destOrd="0" presId="urn:microsoft.com/office/officeart/2005/8/layout/hProcess9"/>
    <dgm:cxn modelId="{9A155644-94A7-4A8B-AD4E-D7E5E9C8FF0D}" type="presParOf" srcId="{2FBF538A-7EA5-48DB-83CB-EBEBE5F5FF77}" destId="{A2DBC3FF-0F48-426A-B37C-5A7F787CA1D6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3BBA14-E6CB-4929-9E4B-35D284ECB1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56E371AE-6BE9-4BFE-A362-C0E281723AB9}">
      <dgm:prSet phldrT="[Texte]"/>
      <dgm:spPr/>
      <dgm:t>
        <a:bodyPr/>
        <a:lstStyle/>
        <a:p>
          <a:r>
            <a:rPr lang="en-US" noProof="0" dirty="0"/>
            <a:t>Close unnecessary programs</a:t>
          </a:r>
        </a:p>
      </dgm:t>
    </dgm:pt>
    <dgm:pt modelId="{2EA45B12-7D46-49ED-92A6-F4C7CBC82D72}" type="parTrans" cxnId="{A72C7CAC-4D37-4376-BEC5-00EA195F6EF5}">
      <dgm:prSet/>
      <dgm:spPr/>
      <dgm:t>
        <a:bodyPr/>
        <a:lstStyle/>
        <a:p>
          <a:endParaRPr lang="fr-FR"/>
        </a:p>
      </dgm:t>
    </dgm:pt>
    <dgm:pt modelId="{219EBA8E-1DDA-40DD-8525-A04517085988}" type="sibTrans" cxnId="{A72C7CAC-4D37-4376-BEC5-00EA195F6EF5}">
      <dgm:prSet/>
      <dgm:spPr/>
      <dgm:t>
        <a:bodyPr/>
        <a:lstStyle/>
        <a:p>
          <a:endParaRPr lang="fr-FR"/>
        </a:p>
      </dgm:t>
    </dgm:pt>
    <dgm:pt modelId="{049BB606-AF4A-4C44-9C8A-E7226A9CE2B6}">
      <dgm:prSet phldrT="[Texte]"/>
      <dgm:spPr/>
      <dgm:t>
        <a:bodyPr/>
        <a:lstStyle/>
        <a:p>
          <a:r>
            <a:rPr lang="en-US" noProof="0" dirty="0"/>
            <a:t>Lock the CPU / GPU frequency</a:t>
          </a:r>
        </a:p>
      </dgm:t>
    </dgm:pt>
    <dgm:pt modelId="{0F842F18-4C51-44E3-B941-C92426ABD3D0}" type="parTrans" cxnId="{A24D292A-77C9-42C0-8A4E-9D04D7CCCD0C}">
      <dgm:prSet/>
      <dgm:spPr/>
      <dgm:t>
        <a:bodyPr/>
        <a:lstStyle/>
        <a:p>
          <a:endParaRPr lang="fr-FR"/>
        </a:p>
      </dgm:t>
    </dgm:pt>
    <dgm:pt modelId="{0CA5D6E6-9DE5-4218-AE7C-E9EE8D325C9A}" type="sibTrans" cxnId="{A24D292A-77C9-42C0-8A4E-9D04D7CCCD0C}">
      <dgm:prSet/>
      <dgm:spPr/>
      <dgm:t>
        <a:bodyPr/>
        <a:lstStyle/>
        <a:p>
          <a:endParaRPr lang="fr-FR"/>
        </a:p>
      </dgm:t>
    </dgm:pt>
    <dgm:pt modelId="{4776750D-BAF7-47EB-A61C-570202FD2171}">
      <dgm:prSet phldrT="[Texte]"/>
      <dgm:spPr/>
      <dgm:t>
        <a:bodyPr/>
        <a:lstStyle/>
        <a:p>
          <a:r>
            <a:rPr lang="en-US" noProof="0" dirty="0"/>
            <a:t>Be wary of temperature and power supply</a:t>
          </a:r>
        </a:p>
      </dgm:t>
    </dgm:pt>
    <dgm:pt modelId="{ED353436-5023-4D6B-8DB1-A5817B6B8F8D}" type="parTrans" cxnId="{8C809264-D82D-4BB3-8381-E644E889AC3F}">
      <dgm:prSet/>
      <dgm:spPr/>
      <dgm:t>
        <a:bodyPr/>
        <a:lstStyle/>
        <a:p>
          <a:endParaRPr lang="fr-FR"/>
        </a:p>
      </dgm:t>
    </dgm:pt>
    <dgm:pt modelId="{41166C15-5C6D-4D39-8B01-FE616778D0CC}" type="sibTrans" cxnId="{8C809264-D82D-4BB3-8381-E644E889AC3F}">
      <dgm:prSet/>
      <dgm:spPr/>
      <dgm:t>
        <a:bodyPr/>
        <a:lstStyle/>
        <a:p>
          <a:endParaRPr lang="fr-FR"/>
        </a:p>
      </dgm:t>
    </dgm:pt>
    <dgm:pt modelId="{BE97DD31-10A1-4A71-8241-2A7E4730C514}">
      <dgm:prSet phldrT="[Texte]"/>
      <dgm:spPr/>
      <dgm:t>
        <a:bodyPr/>
        <a:lstStyle/>
        <a:p>
          <a:r>
            <a:rPr lang="en-US" noProof="0" dirty="0"/>
            <a:t>So much more</a:t>
          </a:r>
        </a:p>
      </dgm:t>
    </dgm:pt>
    <dgm:pt modelId="{FAEEE058-3730-4BED-87FC-536934CB70A3}" type="parTrans" cxnId="{E7821AC1-8EEE-4BFB-A5D9-822D00D44ABE}">
      <dgm:prSet/>
      <dgm:spPr/>
      <dgm:t>
        <a:bodyPr/>
        <a:lstStyle/>
        <a:p>
          <a:endParaRPr lang="fr-FR"/>
        </a:p>
      </dgm:t>
    </dgm:pt>
    <dgm:pt modelId="{36EC4BB1-0F5D-40B5-A1ED-403797824CAB}" type="sibTrans" cxnId="{E7821AC1-8EEE-4BFB-A5D9-822D00D44ABE}">
      <dgm:prSet/>
      <dgm:spPr/>
      <dgm:t>
        <a:bodyPr/>
        <a:lstStyle/>
        <a:p>
          <a:endParaRPr lang="fr-FR"/>
        </a:p>
      </dgm:t>
    </dgm:pt>
    <dgm:pt modelId="{242F78C2-FC5B-4819-809F-082355297B8D}">
      <dgm:prSet phldrT="[Texte]"/>
      <dgm:spPr/>
      <dgm:t>
        <a:bodyPr/>
        <a:lstStyle/>
        <a:p>
          <a:r>
            <a:rPr lang="en-US" noProof="0" dirty="0"/>
            <a:t>Link order, environment variables, ASLR, code/allocations alignment…</a:t>
          </a:r>
        </a:p>
      </dgm:t>
    </dgm:pt>
    <dgm:pt modelId="{D7A3D888-94C9-45FE-9238-34E28B7A8E13}" type="parTrans" cxnId="{A4F1AF72-8A93-489E-B4A1-1EC733A7A29D}">
      <dgm:prSet/>
      <dgm:spPr/>
      <dgm:t>
        <a:bodyPr/>
        <a:lstStyle/>
        <a:p>
          <a:endParaRPr lang="fr-FR"/>
        </a:p>
      </dgm:t>
    </dgm:pt>
    <dgm:pt modelId="{588743C7-38B6-4E64-A6E2-443418103876}" type="sibTrans" cxnId="{A4F1AF72-8A93-489E-B4A1-1EC733A7A29D}">
      <dgm:prSet/>
      <dgm:spPr/>
      <dgm:t>
        <a:bodyPr/>
        <a:lstStyle/>
        <a:p>
          <a:endParaRPr lang="fr-FR"/>
        </a:p>
      </dgm:t>
    </dgm:pt>
    <dgm:pt modelId="{33CB9D95-E8CE-4BAA-AE7E-40C1FE184EF9}" type="pres">
      <dgm:prSet presAssocID="{0B3BBA14-E6CB-4929-9E4B-35D284ECB14A}" presName="Name0" presStyleCnt="0">
        <dgm:presLayoutVars>
          <dgm:chMax val="7"/>
          <dgm:chPref val="7"/>
          <dgm:dir/>
        </dgm:presLayoutVars>
      </dgm:prSet>
      <dgm:spPr/>
    </dgm:pt>
    <dgm:pt modelId="{31504746-27B4-4703-845E-E6313962D514}" type="pres">
      <dgm:prSet presAssocID="{0B3BBA14-E6CB-4929-9E4B-35D284ECB14A}" presName="Name1" presStyleCnt="0"/>
      <dgm:spPr/>
    </dgm:pt>
    <dgm:pt modelId="{8DFD2BAC-1E04-4D81-B7C6-FAEEA6FBA3B3}" type="pres">
      <dgm:prSet presAssocID="{0B3BBA14-E6CB-4929-9E4B-35D284ECB14A}" presName="cycle" presStyleCnt="0"/>
      <dgm:spPr/>
    </dgm:pt>
    <dgm:pt modelId="{B7128F12-2714-4C28-BD28-C47DF87ED275}" type="pres">
      <dgm:prSet presAssocID="{0B3BBA14-E6CB-4929-9E4B-35D284ECB14A}" presName="srcNode" presStyleLbl="node1" presStyleIdx="0" presStyleCnt="5"/>
      <dgm:spPr/>
    </dgm:pt>
    <dgm:pt modelId="{DEF9F3B9-9CC9-4DEC-A660-7612EE97CD80}" type="pres">
      <dgm:prSet presAssocID="{0B3BBA14-E6CB-4929-9E4B-35D284ECB14A}" presName="conn" presStyleLbl="parChTrans1D2" presStyleIdx="0" presStyleCnt="1"/>
      <dgm:spPr/>
    </dgm:pt>
    <dgm:pt modelId="{C14AAD58-33E4-4CD0-866D-676BA9C4387B}" type="pres">
      <dgm:prSet presAssocID="{0B3BBA14-E6CB-4929-9E4B-35D284ECB14A}" presName="extraNode" presStyleLbl="node1" presStyleIdx="0" presStyleCnt="5"/>
      <dgm:spPr/>
    </dgm:pt>
    <dgm:pt modelId="{60BB81C0-EA79-4F4A-AEE4-9EDD28B39EC8}" type="pres">
      <dgm:prSet presAssocID="{0B3BBA14-E6CB-4929-9E4B-35D284ECB14A}" presName="dstNode" presStyleLbl="node1" presStyleIdx="0" presStyleCnt="5"/>
      <dgm:spPr/>
    </dgm:pt>
    <dgm:pt modelId="{8CF3EF03-C8DD-4EB8-9DDD-449B1F5A5F4D}" type="pres">
      <dgm:prSet presAssocID="{56E371AE-6BE9-4BFE-A362-C0E281723AB9}" presName="text_1" presStyleLbl="node1" presStyleIdx="0" presStyleCnt="5">
        <dgm:presLayoutVars>
          <dgm:bulletEnabled val="1"/>
        </dgm:presLayoutVars>
      </dgm:prSet>
      <dgm:spPr/>
    </dgm:pt>
    <dgm:pt modelId="{DFFF1A97-D6CE-45CC-9E53-E726FA096E67}" type="pres">
      <dgm:prSet presAssocID="{56E371AE-6BE9-4BFE-A362-C0E281723AB9}" presName="accent_1" presStyleCnt="0"/>
      <dgm:spPr/>
    </dgm:pt>
    <dgm:pt modelId="{1FF0573D-3017-45B1-9B64-E5ED14787E8A}" type="pres">
      <dgm:prSet presAssocID="{56E371AE-6BE9-4BFE-A362-C0E281723AB9}" presName="accentRepeatNode" presStyleLbl="solidFgAcc1" presStyleIdx="0" presStyleCnt="5"/>
      <dgm:spPr/>
    </dgm:pt>
    <dgm:pt modelId="{B203C9E2-B745-4B82-A6ED-22D448287775}" type="pres">
      <dgm:prSet presAssocID="{049BB606-AF4A-4C44-9C8A-E7226A9CE2B6}" presName="text_2" presStyleLbl="node1" presStyleIdx="1" presStyleCnt="5">
        <dgm:presLayoutVars>
          <dgm:bulletEnabled val="1"/>
        </dgm:presLayoutVars>
      </dgm:prSet>
      <dgm:spPr/>
    </dgm:pt>
    <dgm:pt modelId="{4FB1AE59-63D0-4698-9335-7C47B1C63D20}" type="pres">
      <dgm:prSet presAssocID="{049BB606-AF4A-4C44-9C8A-E7226A9CE2B6}" presName="accent_2" presStyleCnt="0"/>
      <dgm:spPr/>
    </dgm:pt>
    <dgm:pt modelId="{95B3AB16-4FAB-4586-BE69-39EC5C6BA176}" type="pres">
      <dgm:prSet presAssocID="{049BB606-AF4A-4C44-9C8A-E7226A9CE2B6}" presName="accentRepeatNode" presStyleLbl="solidFgAcc1" presStyleIdx="1" presStyleCnt="5"/>
      <dgm:spPr/>
    </dgm:pt>
    <dgm:pt modelId="{50BBBB19-E60F-45D4-8C0D-3C1CA07BC89D}" type="pres">
      <dgm:prSet presAssocID="{4776750D-BAF7-47EB-A61C-570202FD2171}" presName="text_3" presStyleLbl="node1" presStyleIdx="2" presStyleCnt="5">
        <dgm:presLayoutVars>
          <dgm:bulletEnabled val="1"/>
        </dgm:presLayoutVars>
      </dgm:prSet>
      <dgm:spPr/>
    </dgm:pt>
    <dgm:pt modelId="{A6DFA3EF-747F-48BF-B8F1-8ACABDE713D5}" type="pres">
      <dgm:prSet presAssocID="{4776750D-BAF7-47EB-A61C-570202FD2171}" presName="accent_3" presStyleCnt="0"/>
      <dgm:spPr/>
    </dgm:pt>
    <dgm:pt modelId="{0B61AF62-126D-4903-A52D-5B0258F388F7}" type="pres">
      <dgm:prSet presAssocID="{4776750D-BAF7-47EB-A61C-570202FD2171}" presName="accentRepeatNode" presStyleLbl="solidFgAcc1" presStyleIdx="2" presStyleCnt="5"/>
      <dgm:spPr/>
    </dgm:pt>
    <dgm:pt modelId="{0B7472C2-C7A9-443E-BEF1-BF6EF88A2103}" type="pres">
      <dgm:prSet presAssocID="{242F78C2-FC5B-4819-809F-082355297B8D}" presName="text_4" presStyleLbl="node1" presStyleIdx="3" presStyleCnt="5">
        <dgm:presLayoutVars>
          <dgm:bulletEnabled val="1"/>
        </dgm:presLayoutVars>
      </dgm:prSet>
      <dgm:spPr/>
    </dgm:pt>
    <dgm:pt modelId="{95B6AD80-09EB-4BAC-A318-A461DCA23988}" type="pres">
      <dgm:prSet presAssocID="{242F78C2-FC5B-4819-809F-082355297B8D}" presName="accent_4" presStyleCnt="0"/>
      <dgm:spPr/>
    </dgm:pt>
    <dgm:pt modelId="{AC983711-9C35-4112-AE3E-8D3CF5D458C6}" type="pres">
      <dgm:prSet presAssocID="{242F78C2-FC5B-4819-809F-082355297B8D}" presName="accentRepeatNode" presStyleLbl="solidFgAcc1" presStyleIdx="3" presStyleCnt="5"/>
      <dgm:spPr/>
    </dgm:pt>
    <dgm:pt modelId="{9599E6A8-8DD4-4EEA-BAD9-A3EF254C682B}" type="pres">
      <dgm:prSet presAssocID="{BE97DD31-10A1-4A71-8241-2A7E4730C514}" presName="text_5" presStyleLbl="node1" presStyleIdx="4" presStyleCnt="5">
        <dgm:presLayoutVars>
          <dgm:bulletEnabled val="1"/>
        </dgm:presLayoutVars>
      </dgm:prSet>
      <dgm:spPr/>
    </dgm:pt>
    <dgm:pt modelId="{88B351AE-5DFB-473B-97B1-286EAC9A7851}" type="pres">
      <dgm:prSet presAssocID="{BE97DD31-10A1-4A71-8241-2A7E4730C514}" presName="accent_5" presStyleCnt="0"/>
      <dgm:spPr/>
    </dgm:pt>
    <dgm:pt modelId="{DFD3D543-ACD6-4E92-8F63-80F066C61A27}" type="pres">
      <dgm:prSet presAssocID="{BE97DD31-10A1-4A71-8241-2A7E4730C514}" presName="accentRepeatNode" presStyleLbl="solidFgAcc1" presStyleIdx="4" presStyleCnt="5"/>
      <dgm:spPr/>
    </dgm:pt>
  </dgm:ptLst>
  <dgm:cxnLst>
    <dgm:cxn modelId="{87B03E00-27FF-4BDA-91F6-D999A15C4C1B}" type="presOf" srcId="{56E371AE-6BE9-4BFE-A362-C0E281723AB9}" destId="{8CF3EF03-C8DD-4EB8-9DDD-449B1F5A5F4D}" srcOrd="0" destOrd="0" presId="urn:microsoft.com/office/officeart/2008/layout/VerticalCurvedList"/>
    <dgm:cxn modelId="{A24D292A-77C9-42C0-8A4E-9D04D7CCCD0C}" srcId="{0B3BBA14-E6CB-4929-9E4B-35D284ECB14A}" destId="{049BB606-AF4A-4C44-9C8A-E7226A9CE2B6}" srcOrd="1" destOrd="0" parTransId="{0F842F18-4C51-44E3-B941-C92426ABD3D0}" sibTransId="{0CA5D6E6-9DE5-4218-AE7C-E9EE8D325C9A}"/>
    <dgm:cxn modelId="{6B49DE2A-0B34-4ACD-B361-7E6399F2B8AF}" type="presOf" srcId="{242F78C2-FC5B-4819-809F-082355297B8D}" destId="{0B7472C2-C7A9-443E-BEF1-BF6EF88A2103}" srcOrd="0" destOrd="0" presId="urn:microsoft.com/office/officeart/2008/layout/VerticalCurvedList"/>
    <dgm:cxn modelId="{F4877E2B-BFCF-454D-83E1-670373D85C55}" type="presOf" srcId="{219EBA8E-1DDA-40DD-8525-A04517085988}" destId="{DEF9F3B9-9CC9-4DEC-A660-7612EE97CD80}" srcOrd="0" destOrd="0" presId="urn:microsoft.com/office/officeart/2008/layout/VerticalCurvedList"/>
    <dgm:cxn modelId="{8C809264-D82D-4BB3-8381-E644E889AC3F}" srcId="{0B3BBA14-E6CB-4929-9E4B-35D284ECB14A}" destId="{4776750D-BAF7-47EB-A61C-570202FD2171}" srcOrd="2" destOrd="0" parTransId="{ED353436-5023-4D6B-8DB1-A5817B6B8F8D}" sibTransId="{41166C15-5C6D-4D39-8B01-FE616778D0CC}"/>
    <dgm:cxn modelId="{FE767567-89E8-4E7C-B0EC-6D40223DA311}" type="presOf" srcId="{049BB606-AF4A-4C44-9C8A-E7226A9CE2B6}" destId="{B203C9E2-B745-4B82-A6ED-22D448287775}" srcOrd="0" destOrd="0" presId="urn:microsoft.com/office/officeart/2008/layout/VerticalCurvedList"/>
    <dgm:cxn modelId="{A4F1AF72-8A93-489E-B4A1-1EC733A7A29D}" srcId="{0B3BBA14-E6CB-4929-9E4B-35D284ECB14A}" destId="{242F78C2-FC5B-4819-809F-082355297B8D}" srcOrd="3" destOrd="0" parTransId="{D7A3D888-94C9-45FE-9238-34E28B7A8E13}" sibTransId="{588743C7-38B6-4E64-A6E2-443418103876}"/>
    <dgm:cxn modelId="{BDC71F81-4D25-43B2-B49D-E22CC74871F1}" type="presOf" srcId="{0B3BBA14-E6CB-4929-9E4B-35D284ECB14A}" destId="{33CB9D95-E8CE-4BAA-AE7E-40C1FE184EF9}" srcOrd="0" destOrd="0" presId="urn:microsoft.com/office/officeart/2008/layout/VerticalCurvedList"/>
    <dgm:cxn modelId="{A72C7CAC-4D37-4376-BEC5-00EA195F6EF5}" srcId="{0B3BBA14-E6CB-4929-9E4B-35D284ECB14A}" destId="{56E371AE-6BE9-4BFE-A362-C0E281723AB9}" srcOrd="0" destOrd="0" parTransId="{2EA45B12-7D46-49ED-92A6-F4C7CBC82D72}" sibTransId="{219EBA8E-1DDA-40DD-8525-A04517085988}"/>
    <dgm:cxn modelId="{E7821AC1-8EEE-4BFB-A5D9-822D00D44ABE}" srcId="{0B3BBA14-E6CB-4929-9E4B-35D284ECB14A}" destId="{BE97DD31-10A1-4A71-8241-2A7E4730C514}" srcOrd="4" destOrd="0" parTransId="{FAEEE058-3730-4BED-87FC-536934CB70A3}" sibTransId="{36EC4BB1-0F5D-40B5-A1ED-403797824CAB}"/>
    <dgm:cxn modelId="{10E505E2-7395-4DD5-9527-00B581C18583}" type="presOf" srcId="{4776750D-BAF7-47EB-A61C-570202FD2171}" destId="{50BBBB19-E60F-45D4-8C0D-3C1CA07BC89D}" srcOrd="0" destOrd="0" presId="urn:microsoft.com/office/officeart/2008/layout/VerticalCurvedList"/>
    <dgm:cxn modelId="{043930FB-0BB8-444F-A37F-A7BA5B91C285}" type="presOf" srcId="{BE97DD31-10A1-4A71-8241-2A7E4730C514}" destId="{9599E6A8-8DD4-4EEA-BAD9-A3EF254C682B}" srcOrd="0" destOrd="0" presId="urn:microsoft.com/office/officeart/2008/layout/VerticalCurvedList"/>
    <dgm:cxn modelId="{F6EB8904-7FB7-43ED-AC87-BF729E058193}" type="presParOf" srcId="{33CB9D95-E8CE-4BAA-AE7E-40C1FE184EF9}" destId="{31504746-27B4-4703-845E-E6313962D514}" srcOrd="0" destOrd="0" presId="urn:microsoft.com/office/officeart/2008/layout/VerticalCurvedList"/>
    <dgm:cxn modelId="{AE6996CA-230E-4FEB-951C-4D23F3F48092}" type="presParOf" srcId="{31504746-27B4-4703-845E-E6313962D514}" destId="{8DFD2BAC-1E04-4D81-B7C6-FAEEA6FBA3B3}" srcOrd="0" destOrd="0" presId="urn:microsoft.com/office/officeart/2008/layout/VerticalCurvedList"/>
    <dgm:cxn modelId="{4A5EDA6A-51A5-43A4-AE4A-CCBA97A6FF13}" type="presParOf" srcId="{8DFD2BAC-1E04-4D81-B7C6-FAEEA6FBA3B3}" destId="{B7128F12-2714-4C28-BD28-C47DF87ED275}" srcOrd="0" destOrd="0" presId="urn:microsoft.com/office/officeart/2008/layout/VerticalCurvedList"/>
    <dgm:cxn modelId="{42FE4E42-1FB9-4E19-897C-B1C7738812CC}" type="presParOf" srcId="{8DFD2BAC-1E04-4D81-B7C6-FAEEA6FBA3B3}" destId="{DEF9F3B9-9CC9-4DEC-A660-7612EE97CD80}" srcOrd="1" destOrd="0" presId="urn:microsoft.com/office/officeart/2008/layout/VerticalCurvedList"/>
    <dgm:cxn modelId="{58F6E4C3-93DA-4FD4-B48E-D8427F831050}" type="presParOf" srcId="{8DFD2BAC-1E04-4D81-B7C6-FAEEA6FBA3B3}" destId="{C14AAD58-33E4-4CD0-866D-676BA9C4387B}" srcOrd="2" destOrd="0" presId="urn:microsoft.com/office/officeart/2008/layout/VerticalCurvedList"/>
    <dgm:cxn modelId="{C9A31365-341E-4182-97B6-C6A4BB8FEE90}" type="presParOf" srcId="{8DFD2BAC-1E04-4D81-B7C6-FAEEA6FBA3B3}" destId="{60BB81C0-EA79-4F4A-AEE4-9EDD28B39EC8}" srcOrd="3" destOrd="0" presId="urn:microsoft.com/office/officeart/2008/layout/VerticalCurvedList"/>
    <dgm:cxn modelId="{6570CAA5-EF9B-4588-A1FE-DA31A55307E9}" type="presParOf" srcId="{31504746-27B4-4703-845E-E6313962D514}" destId="{8CF3EF03-C8DD-4EB8-9DDD-449B1F5A5F4D}" srcOrd="1" destOrd="0" presId="urn:microsoft.com/office/officeart/2008/layout/VerticalCurvedList"/>
    <dgm:cxn modelId="{26701624-51EA-4839-9969-6CCDA59F5B0E}" type="presParOf" srcId="{31504746-27B4-4703-845E-E6313962D514}" destId="{DFFF1A97-D6CE-45CC-9E53-E726FA096E67}" srcOrd="2" destOrd="0" presId="urn:microsoft.com/office/officeart/2008/layout/VerticalCurvedList"/>
    <dgm:cxn modelId="{CD746A0E-8EE5-46DE-ACF8-F7F05F7E0690}" type="presParOf" srcId="{DFFF1A97-D6CE-45CC-9E53-E726FA096E67}" destId="{1FF0573D-3017-45B1-9B64-E5ED14787E8A}" srcOrd="0" destOrd="0" presId="urn:microsoft.com/office/officeart/2008/layout/VerticalCurvedList"/>
    <dgm:cxn modelId="{72F1CDC0-B58D-4290-817E-694BC002A56F}" type="presParOf" srcId="{31504746-27B4-4703-845E-E6313962D514}" destId="{B203C9E2-B745-4B82-A6ED-22D448287775}" srcOrd="3" destOrd="0" presId="urn:microsoft.com/office/officeart/2008/layout/VerticalCurvedList"/>
    <dgm:cxn modelId="{A8CF0AAD-61C5-407D-81BC-FBE1723C315C}" type="presParOf" srcId="{31504746-27B4-4703-845E-E6313962D514}" destId="{4FB1AE59-63D0-4698-9335-7C47B1C63D20}" srcOrd="4" destOrd="0" presId="urn:microsoft.com/office/officeart/2008/layout/VerticalCurvedList"/>
    <dgm:cxn modelId="{641D6600-3B07-4DA3-901D-A5EE155775BA}" type="presParOf" srcId="{4FB1AE59-63D0-4698-9335-7C47B1C63D20}" destId="{95B3AB16-4FAB-4586-BE69-39EC5C6BA176}" srcOrd="0" destOrd="0" presId="urn:microsoft.com/office/officeart/2008/layout/VerticalCurvedList"/>
    <dgm:cxn modelId="{170DA3B0-5092-4CAE-8C18-2D6CF0D7B192}" type="presParOf" srcId="{31504746-27B4-4703-845E-E6313962D514}" destId="{50BBBB19-E60F-45D4-8C0D-3C1CA07BC89D}" srcOrd="5" destOrd="0" presId="urn:microsoft.com/office/officeart/2008/layout/VerticalCurvedList"/>
    <dgm:cxn modelId="{836F9732-BC36-4821-80D1-FA957683BDF6}" type="presParOf" srcId="{31504746-27B4-4703-845E-E6313962D514}" destId="{A6DFA3EF-747F-48BF-B8F1-8ACABDE713D5}" srcOrd="6" destOrd="0" presId="urn:microsoft.com/office/officeart/2008/layout/VerticalCurvedList"/>
    <dgm:cxn modelId="{E0E3D71A-6C5E-4963-9C52-07E2A3C8BFB9}" type="presParOf" srcId="{A6DFA3EF-747F-48BF-B8F1-8ACABDE713D5}" destId="{0B61AF62-126D-4903-A52D-5B0258F388F7}" srcOrd="0" destOrd="0" presId="urn:microsoft.com/office/officeart/2008/layout/VerticalCurvedList"/>
    <dgm:cxn modelId="{7E971584-5EFD-4653-A692-6228F286A01F}" type="presParOf" srcId="{31504746-27B4-4703-845E-E6313962D514}" destId="{0B7472C2-C7A9-443E-BEF1-BF6EF88A2103}" srcOrd="7" destOrd="0" presId="urn:microsoft.com/office/officeart/2008/layout/VerticalCurvedList"/>
    <dgm:cxn modelId="{8DAAA4F0-7DF2-405E-933C-E9BFC7AE51E3}" type="presParOf" srcId="{31504746-27B4-4703-845E-E6313962D514}" destId="{95B6AD80-09EB-4BAC-A318-A461DCA23988}" srcOrd="8" destOrd="0" presId="urn:microsoft.com/office/officeart/2008/layout/VerticalCurvedList"/>
    <dgm:cxn modelId="{0B1EFCFD-183A-4294-B486-DAF9DD0ED1E8}" type="presParOf" srcId="{95B6AD80-09EB-4BAC-A318-A461DCA23988}" destId="{AC983711-9C35-4112-AE3E-8D3CF5D458C6}" srcOrd="0" destOrd="0" presId="urn:microsoft.com/office/officeart/2008/layout/VerticalCurvedList"/>
    <dgm:cxn modelId="{0299AE52-2BFB-4636-8F83-200A78D88685}" type="presParOf" srcId="{31504746-27B4-4703-845E-E6313962D514}" destId="{9599E6A8-8DD4-4EEA-BAD9-A3EF254C682B}" srcOrd="9" destOrd="0" presId="urn:microsoft.com/office/officeart/2008/layout/VerticalCurvedList"/>
    <dgm:cxn modelId="{45F6349E-BF95-40F1-AD32-90140380003C}" type="presParOf" srcId="{31504746-27B4-4703-845E-E6313962D514}" destId="{88B351AE-5DFB-473B-97B1-286EAC9A7851}" srcOrd="10" destOrd="0" presId="urn:microsoft.com/office/officeart/2008/layout/VerticalCurvedList"/>
    <dgm:cxn modelId="{F8F6EB22-F073-47FA-A225-E169672D4CE4}" type="presParOf" srcId="{88B351AE-5DFB-473B-97B1-286EAC9A7851}" destId="{DFD3D543-ACD6-4E92-8F63-80F066C61A2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2DF6FA-04F2-46BB-B93A-20FF1E5A6CCB}" type="doc">
      <dgm:prSet loTypeId="urn:microsoft.com/office/officeart/2005/8/layout/hList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3F7F80E8-1E51-45A0-8DB9-D1D76ABC1B72}">
      <dgm:prSet phldrT="[Texte]"/>
      <dgm:spPr/>
      <dgm:t>
        <a:bodyPr/>
        <a:lstStyle/>
        <a:p>
          <a:r>
            <a:rPr lang="fr-FR" dirty="0"/>
            <a:t>GCC/</a:t>
          </a:r>
          <a:r>
            <a:rPr lang="fr-FR" dirty="0" err="1"/>
            <a:t>Clang</a:t>
          </a:r>
          <a:endParaRPr lang="fr-FR" dirty="0"/>
        </a:p>
      </dgm:t>
    </dgm:pt>
    <dgm:pt modelId="{51BB4184-D018-4790-840E-4E1D6E7FDDB7}" type="parTrans" cxnId="{62167263-1151-4563-9BEE-C19ADF4AFFA6}">
      <dgm:prSet/>
      <dgm:spPr/>
      <dgm:t>
        <a:bodyPr/>
        <a:lstStyle/>
        <a:p>
          <a:endParaRPr lang="fr-FR"/>
        </a:p>
      </dgm:t>
    </dgm:pt>
    <dgm:pt modelId="{7DFF39E1-C0A4-4E19-957D-E2AC4F44BBE4}" type="sibTrans" cxnId="{62167263-1151-4563-9BEE-C19ADF4AFFA6}">
      <dgm:prSet/>
      <dgm:spPr/>
      <dgm:t>
        <a:bodyPr/>
        <a:lstStyle/>
        <a:p>
          <a:endParaRPr lang="fr-FR"/>
        </a:p>
      </dgm:t>
    </dgm:pt>
    <dgm:pt modelId="{17341066-2557-4445-AC92-EA122A29D8B9}">
      <dgm:prSet phldrT="[Texte]"/>
      <dgm:spPr/>
      <dgm:t>
        <a:bodyPr/>
        <a:lstStyle/>
        <a:p>
          <a:r>
            <a:rPr lang="fr-FR" dirty="0"/>
            <a:t>-O3</a:t>
          </a:r>
        </a:p>
      </dgm:t>
    </dgm:pt>
    <dgm:pt modelId="{38FA8D61-0C9B-491C-B6E1-ED32BEAC7EB6}" type="parTrans" cxnId="{6BB61E53-359B-4A23-BC41-DFDD40E9148C}">
      <dgm:prSet/>
      <dgm:spPr/>
      <dgm:t>
        <a:bodyPr/>
        <a:lstStyle/>
        <a:p>
          <a:endParaRPr lang="fr-FR"/>
        </a:p>
      </dgm:t>
    </dgm:pt>
    <dgm:pt modelId="{A1D2D1A5-5138-4D6A-B7E1-4D6D0A52E8C7}" type="sibTrans" cxnId="{6BB61E53-359B-4A23-BC41-DFDD40E9148C}">
      <dgm:prSet/>
      <dgm:spPr/>
      <dgm:t>
        <a:bodyPr/>
        <a:lstStyle/>
        <a:p>
          <a:endParaRPr lang="fr-FR"/>
        </a:p>
      </dgm:t>
    </dgm:pt>
    <dgm:pt modelId="{AD984F16-FFFA-442F-BF8F-57C762A783CD}">
      <dgm:prSet phldrT="[Texte]"/>
      <dgm:spPr/>
      <dgm:t>
        <a:bodyPr/>
        <a:lstStyle/>
        <a:p>
          <a:r>
            <a:rPr lang="fr-FR" dirty="0"/>
            <a:t>-</a:t>
          </a:r>
          <a:r>
            <a:rPr lang="fr-FR" dirty="0" err="1"/>
            <a:t>march</a:t>
          </a:r>
          <a:r>
            <a:rPr lang="fr-FR" dirty="0"/>
            <a:t>=native</a:t>
          </a:r>
        </a:p>
      </dgm:t>
    </dgm:pt>
    <dgm:pt modelId="{5CCA2B82-D1FD-438C-9709-571D45450FE4}" type="parTrans" cxnId="{CC1C25F0-F7AB-4BC3-AF02-05A82C6504BE}">
      <dgm:prSet/>
      <dgm:spPr/>
      <dgm:t>
        <a:bodyPr/>
        <a:lstStyle/>
        <a:p>
          <a:endParaRPr lang="fr-FR"/>
        </a:p>
      </dgm:t>
    </dgm:pt>
    <dgm:pt modelId="{D93E734B-84EF-43F6-95D9-AD6E19D0C8CF}" type="sibTrans" cxnId="{CC1C25F0-F7AB-4BC3-AF02-05A82C6504BE}">
      <dgm:prSet/>
      <dgm:spPr/>
      <dgm:t>
        <a:bodyPr/>
        <a:lstStyle/>
        <a:p>
          <a:endParaRPr lang="fr-FR"/>
        </a:p>
      </dgm:t>
    </dgm:pt>
    <dgm:pt modelId="{243FAE0D-6039-452B-AD4D-9B994B1718E4}">
      <dgm:prSet phldrT="[Texte]"/>
      <dgm:spPr/>
      <dgm:t>
        <a:bodyPr/>
        <a:lstStyle/>
        <a:p>
          <a:r>
            <a:rPr lang="fr-FR" dirty="0"/>
            <a:t>MSVC</a:t>
          </a:r>
        </a:p>
      </dgm:t>
    </dgm:pt>
    <dgm:pt modelId="{6C818307-C797-4188-AA8A-EFA94C5526C9}" type="parTrans" cxnId="{089E4AA4-BB50-489A-A6A9-DE440AD49155}">
      <dgm:prSet/>
      <dgm:spPr/>
      <dgm:t>
        <a:bodyPr/>
        <a:lstStyle/>
        <a:p>
          <a:endParaRPr lang="fr-FR"/>
        </a:p>
      </dgm:t>
    </dgm:pt>
    <dgm:pt modelId="{BA4152F6-9EBE-4846-8FD8-F55025F744C0}" type="sibTrans" cxnId="{089E4AA4-BB50-489A-A6A9-DE440AD49155}">
      <dgm:prSet/>
      <dgm:spPr/>
      <dgm:t>
        <a:bodyPr/>
        <a:lstStyle/>
        <a:p>
          <a:endParaRPr lang="fr-FR"/>
        </a:p>
      </dgm:t>
    </dgm:pt>
    <dgm:pt modelId="{FF6C9A39-9B01-4556-8762-808EC0CB9307}">
      <dgm:prSet phldrT="[Texte]"/>
      <dgm:spPr/>
      <dgm:t>
        <a:bodyPr/>
        <a:lstStyle/>
        <a:p>
          <a:r>
            <a:rPr lang="fr-FR" dirty="0"/>
            <a:t>/O2</a:t>
          </a:r>
        </a:p>
      </dgm:t>
    </dgm:pt>
    <dgm:pt modelId="{AA03794A-60C6-458B-BE88-D7E4C13F59ED}" type="parTrans" cxnId="{F6D23D91-CC69-47EE-90FA-8A1D50824492}">
      <dgm:prSet/>
      <dgm:spPr/>
      <dgm:t>
        <a:bodyPr/>
        <a:lstStyle/>
        <a:p>
          <a:endParaRPr lang="fr-FR"/>
        </a:p>
      </dgm:t>
    </dgm:pt>
    <dgm:pt modelId="{78A969B5-B743-41F8-BDFE-9E3C4D607E40}" type="sibTrans" cxnId="{F6D23D91-CC69-47EE-90FA-8A1D50824492}">
      <dgm:prSet/>
      <dgm:spPr/>
      <dgm:t>
        <a:bodyPr/>
        <a:lstStyle/>
        <a:p>
          <a:endParaRPr lang="fr-FR"/>
        </a:p>
      </dgm:t>
    </dgm:pt>
    <dgm:pt modelId="{1D91F867-2D5B-4393-83DE-ECCD7AEF70E4}">
      <dgm:prSet phldrT="[Texte]"/>
      <dgm:spPr/>
      <dgm:t>
        <a:bodyPr/>
        <a:lstStyle/>
        <a:p>
          <a:r>
            <a:rPr lang="fr-FR" dirty="0"/>
            <a:t>/</a:t>
          </a:r>
          <a:r>
            <a:rPr lang="fr-FR" dirty="0" err="1"/>
            <a:t>arch</a:t>
          </a:r>
          <a:r>
            <a:rPr lang="fr-FR" dirty="0"/>
            <a:t>:???</a:t>
          </a:r>
        </a:p>
      </dgm:t>
    </dgm:pt>
    <dgm:pt modelId="{AACBFFA6-AF82-40ED-A662-35842B930C29}" type="parTrans" cxnId="{CC1792FE-90BA-4545-A47C-A73B5BB2B9D2}">
      <dgm:prSet/>
      <dgm:spPr/>
      <dgm:t>
        <a:bodyPr/>
        <a:lstStyle/>
        <a:p>
          <a:endParaRPr lang="fr-FR"/>
        </a:p>
      </dgm:t>
    </dgm:pt>
    <dgm:pt modelId="{17557FD8-24E7-4293-9A1F-2510B2F530B9}" type="sibTrans" cxnId="{CC1792FE-90BA-4545-A47C-A73B5BB2B9D2}">
      <dgm:prSet/>
      <dgm:spPr/>
      <dgm:t>
        <a:bodyPr/>
        <a:lstStyle/>
        <a:p>
          <a:endParaRPr lang="fr-FR"/>
        </a:p>
      </dgm:t>
    </dgm:pt>
    <dgm:pt modelId="{0F059161-9BCC-4480-88E6-51D4EE73044B}">
      <dgm:prSet phldrT="[Texte]"/>
      <dgm:spPr/>
      <dgm:t>
        <a:bodyPr/>
        <a:lstStyle/>
        <a:p>
          <a:r>
            <a:rPr lang="fr-FR" dirty="0"/>
            <a:t>-</a:t>
          </a:r>
          <a:r>
            <a:rPr lang="fr-FR" dirty="0" err="1"/>
            <a:t>flto</a:t>
          </a:r>
          <a:endParaRPr lang="fr-FR" dirty="0"/>
        </a:p>
      </dgm:t>
    </dgm:pt>
    <dgm:pt modelId="{3AEF42B8-DD74-4405-9096-FAC29DFB3BA4}" type="parTrans" cxnId="{91FA6446-AAB8-4D78-97EB-829E18A05498}">
      <dgm:prSet/>
      <dgm:spPr/>
      <dgm:t>
        <a:bodyPr/>
        <a:lstStyle/>
        <a:p>
          <a:endParaRPr lang="fr-FR"/>
        </a:p>
      </dgm:t>
    </dgm:pt>
    <dgm:pt modelId="{5EDFD029-6A03-42BA-A019-F60295AEBD8B}" type="sibTrans" cxnId="{91FA6446-AAB8-4D78-97EB-829E18A05498}">
      <dgm:prSet/>
      <dgm:spPr/>
      <dgm:t>
        <a:bodyPr/>
        <a:lstStyle/>
        <a:p>
          <a:endParaRPr lang="fr-FR"/>
        </a:p>
      </dgm:t>
    </dgm:pt>
    <dgm:pt modelId="{1523AA72-3648-4707-990C-4599D6F6E9E5}">
      <dgm:prSet phldrT="[Texte]"/>
      <dgm:spPr/>
      <dgm:t>
        <a:bodyPr/>
        <a:lstStyle/>
        <a:p>
          <a:r>
            <a:rPr lang="fr-FR" dirty="0"/>
            <a:t>/GL, /LTCG</a:t>
          </a:r>
        </a:p>
      </dgm:t>
    </dgm:pt>
    <dgm:pt modelId="{AAC2DA0B-7EE7-4BE4-8BF6-903FE69D1FA2}" type="parTrans" cxnId="{6FE7ADA0-8AE9-4D57-9596-1536203EF827}">
      <dgm:prSet/>
      <dgm:spPr/>
      <dgm:t>
        <a:bodyPr/>
        <a:lstStyle/>
        <a:p>
          <a:endParaRPr lang="fr-FR"/>
        </a:p>
      </dgm:t>
    </dgm:pt>
    <dgm:pt modelId="{4380D1F4-2CE8-4EB2-AACF-73EC19BAB295}" type="sibTrans" cxnId="{6FE7ADA0-8AE9-4D57-9596-1536203EF827}">
      <dgm:prSet/>
      <dgm:spPr/>
      <dgm:t>
        <a:bodyPr/>
        <a:lstStyle/>
        <a:p>
          <a:endParaRPr lang="fr-FR"/>
        </a:p>
      </dgm:t>
    </dgm:pt>
    <dgm:pt modelId="{55681574-89F0-46CB-BBE0-B8A16CE04263}">
      <dgm:prSet phldrT="[Texte]"/>
      <dgm:spPr/>
      <dgm:t>
        <a:bodyPr/>
        <a:lstStyle/>
        <a:p>
          <a:r>
            <a:rPr lang="fr-FR" dirty="0"/>
            <a:t>-</a:t>
          </a:r>
          <a:r>
            <a:rPr lang="fr-FR" dirty="0" err="1"/>
            <a:t>ffast</a:t>
          </a:r>
          <a:r>
            <a:rPr lang="fr-FR" dirty="0"/>
            <a:t>-math⚠</a:t>
          </a:r>
        </a:p>
      </dgm:t>
    </dgm:pt>
    <dgm:pt modelId="{209DE92E-552F-4171-ACAA-0FBB525C4A8C}" type="parTrans" cxnId="{928CBBB0-451C-43D2-9559-CAD03ECDBCE3}">
      <dgm:prSet/>
      <dgm:spPr/>
      <dgm:t>
        <a:bodyPr/>
        <a:lstStyle/>
        <a:p>
          <a:endParaRPr lang="fr-FR"/>
        </a:p>
      </dgm:t>
    </dgm:pt>
    <dgm:pt modelId="{40DFD5D3-1259-4CBE-A75B-ABC5B12FC978}" type="sibTrans" cxnId="{928CBBB0-451C-43D2-9559-CAD03ECDBCE3}">
      <dgm:prSet/>
      <dgm:spPr/>
      <dgm:t>
        <a:bodyPr/>
        <a:lstStyle/>
        <a:p>
          <a:endParaRPr lang="fr-FR"/>
        </a:p>
      </dgm:t>
    </dgm:pt>
    <dgm:pt modelId="{804156E5-96C9-4181-BF19-D1F4B5A7072C}">
      <dgm:prSet phldrT="[Texte]"/>
      <dgm:spPr/>
      <dgm:t>
        <a:bodyPr/>
        <a:lstStyle/>
        <a:p>
          <a:r>
            <a:rPr lang="fr-FR" dirty="0"/>
            <a:t>/</a:t>
          </a:r>
          <a:r>
            <a:rPr lang="fr-FR" dirty="0" err="1"/>
            <a:t>fp:fast</a:t>
          </a:r>
          <a:r>
            <a:rPr lang="fr-FR" dirty="0"/>
            <a:t> ⚠</a:t>
          </a:r>
        </a:p>
      </dgm:t>
    </dgm:pt>
    <dgm:pt modelId="{4214033E-D99F-4413-968E-0107212DB5FA}" type="parTrans" cxnId="{14911DD3-5ECB-40AC-BC42-51F74E4173F6}">
      <dgm:prSet/>
      <dgm:spPr/>
      <dgm:t>
        <a:bodyPr/>
        <a:lstStyle/>
        <a:p>
          <a:endParaRPr lang="fr-FR"/>
        </a:p>
      </dgm:t>
    </dgm:pt>
    <dgm:pt modelId="{9C8CE33B-76D1-4B98-976B-60CA6F004331}" type="sibTrans" cxnId="{14911DD3-5ECB-40AC-BC42-51F74E4173F6}">
      <dgm:prSet/>
      <dgm:spPr/>
      <dgm:t>
        <a:bodyPr/>
        <a:lstStyle/>
        <a:p>
          <a:endParaRPr lang="fr-FR"/>
        </a:p>
      </dgm:t>
    </dgm:pt>
    <dgm:pt modelId="{A0D4E123-24CA-4996-942E-99B4A468C1D3}" type="pres">
      <dgm:prSet presAssocID="{BC2DF6FA-04F2-46BB-B93A-20FF1E5A6CCB}" presName="linearFlow" presStyleCnt="0">
        <dgm:presLayoutVars>
          <dgm:dir/>
          <dgm:animLvl val="lvl"/>
          <dgm:resizeHandles/>
        </dgm:presLayoutVars>
      </dgm:prSet>
      <dgm:spPr/>
    </dgm:pt>
    <dgm:pt modelId="{C523BB67-BB7B-4DCE-BF3E-5E20A977B026}" type="pres">
      <dgm:prSet presAssocID="{3F7F80E8-1E51-45A0-8DB9-D1D76ABC1B72}" presName="compositeNode" presStyleCnt="0">
        <dgm:presLayoutVars>
          <dgm:bulletEnabled val="1"/>
        </dgm:presLayoutVars>
      </dgm:prSet>
      <dgm:spPr/>
    </dgm:pt>
    <dgm:pt modelId="{77F59EC8-1F8B-4F25-988A-43B89EB9904C}" type="pres">
      <dgm:prSet presAssocID="{3F7F80E8-1E51-45A0-8DB9-D1D76ABC1B72}" presName="image" presStyleLbl="fgImgPlac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7000" r="-17000"/>
          </a:stretch>
        </a:blipFill>
      </dgm:spPr>
    </dgm:pt>
    <dgm:pt modelId="{F15AB6C0-83E5-4FCF-BF98-A530C3A65E8C}" type="pres">
      <dgm:prSet presAssocID="{3F7F80E8-1E51-45A0-8DB9-D1D76ABC1B72}" presName="childNode" presStyleLbl="node1" presStyleIdx="0" presStyleCnt="2">
        <dgm:presLayoutVars>
          <dgm:bulletEnabled val="1"/>
        </dgm:presLayoutVars>
      </dgm:prSet>
      <dgm:spPr/>
    </dgm:pt>
    <dgm:pt modelId="{CB161350-5CB1-44EF-B2B9-FF4EE9C5C0C3}" type="pres">
      <dgm:prSet presAssocID="{3F7F80E8-1E51-45A0-8DB9-D1D76ABC1B72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F0C24CC5-329C-488C-A0B1-ECC65A53ADCA}" type="pres">
      <dgm:prSet presAssocID="{7DFF39E1-C0A4-4E19-957D-E2AC4F44BBE4}" presName="sibTrans" presStyleCnt="0"/>
      <dgm:spPr/>
    </dgm:pt>
    <dgm:pt modelId="{3C69D9A3-4C6A-4ABD-8D68-5268B4BA744E}" type="pres">
      <dgm:prSet presAssocID="{243FAE0D-6039-452B-AD4D-9B994B1718E4}" presName="compositeNode" presStyleCnt="0">
        <dgm:presLayoutVars>
          <dgm:bulletEnabled val="1"/>
        </dgm:presLayoutVars>
      </dgm:prSet>
      <dgm:spPr/>
    </dgm:pt>
    <dgm:pt modelId="{197831F7-9922-49CC-9F07-88D380101E79}" type="pres">
      <dgm:prSet presAssocID="{243FAE0D-6039-452B-AD4D-9B994B1718E4}" presName="image" presStyleLbl="fgImgPlac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140B180E-DC80-4B6F-8C8E-E3EDA1DF71F2}" type="pres">
      <dgm:prSet presAssocID="{243FAE0D-6039-452B-AD4D-9B994B1718E4}" presName="childNode" presStyleLbl="node1" presStyleIdx="1" presStyleCnt="2">
        <dgm:presLayoutVars>
          <dgm:bulletEnabled val="1"/>
        </dgm:presLayoutVars>
      </dgm:prSet>
      <dgm:spPr/>
    </dgm:pt>
    <dgm:pt modelId="{0789BF81-058E-43D8-9357-4352CF4BD682}" type="pres">
      <dgm:prSet presAssocID="{243FAE0D-6039-452B-AD4D-9B994B1718E4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32C9490B-42A6-4EA2-99F9-9E7B874112BC}" type="presOf" srcId="{3F7F80E8-1E51-45A0-8DB9-D1D76ABC1B72}" destId="{CB161350-5CB1-44EF-B2B9-FF4EE9C5C0C3}" srcOrd="0" destOrd="0" presId="urn:microsoft.com/office/officeart/2005/8/layout/hList2"/>
    <dgm:cxn modelId="{B24EB815-B9B2-4C96-B272-F99C2F548B0E}" type="presOf" srcId="{1523AA72-3648-4707-990C-4599D6F6E9E5}" destId="{140B180E-DC80-4B6F-8C8E-E3EDA1DF71F2}" srcOrd="0" destOrd="2" presId="urn:microsoft.com/office/officeart/2005/8/layout/hList2"/>
    <dgm:cxn modelId="{431E9C5E-5713-47B8-90A2-50BB0167F522}" type="presOf" srcId="{55681574-89F0-46CB-BBE0-B8A16CE04263}" destId="{F15AB6C0-83E5-4FCF-BF98-A530C3A65E8C}" srcOrd="0" destOrd="3" presId="urn:microsoft.com/office/officeart/2005/8/layout/hList2"/>
    <dgm:cxn modelId="{62167263-1151-4563-9BEE-C19ADF4AFFA6}" srcId="{BC2DF6FA-04F2-46BB-B93A-20FF1E5A6CCB}" destId="{3F7F80E8-1E51-45A0-8DB9-D1D76ABC1B72}" srcOrd="0" destOrd="0" parTransId="{51BB4184-D018-4790-840E-4E1D6E7FDDB7}" sibTransId="{7DFF39E1-C0A4-4E19-957D-E2AC4F44BBE4}"/>
    <dgm:cxn modelId="{91FA6446-AAB8-4D78-97EB-829E18A05498}" srcId="{3F7F80E8-1E51-45A0-8DB9-D1D76ABC1B72}" destId="{0F059161-9BCC-4480-88E6-51D4EE73044B}" srcOrd="2" destOrd="0" parTransId="{3AEF42B8-DD74-4405-9096-FAC29DFB3BA4}" sibTransId="{5EDFD029-6A03-42BA-A019-F60295AEBD8B}"/>
    <dgm:cxn modelId="{6BB61E53-359B-4A23-BC41-DFDD40E9148C}" srcId="{3F7F80E8-1E51-45A0-8DB9-D1D76ABC1B72}" destId="{17341066-2557-4445-AC92-EA122A29D8B9}" srcOrd="0" destOrd="0" parTransId="{38FA8D61-0C9B-491C-B6E1-ED32BEAC7EB6}" sibTransId="{A1D2D1A5-5138-4D6A-B7E1-4D6D0A52E8C7}"/>
    <dgm:cxn modelId="{A4774D7A-94F0-44D2-89D1-2E8737A5947E}" type="presOf" srcId="{0F059161-9BCC-4480-88E6-51D4EE73044B}" destId="{F15AB6C0-83E5-4FCF-BF98-A530C3A65E8C}" srcOrd="0" destOrd="2" presId="urn:microsoft.com/office/officeart/2005/8/layout/hList2"/>
    <dgm:cxn modelId="{F6D23D91-CC69-47EE-90FA-8A1D50824492}" srcId="{243FAE0D-6039-452B-AD4D-9B994B1718E4}" destId="{FF6C9A39-9B01-4556-8762-808EC0CB9307}" srcOrd="0" destOrd="0" parTransId="{AA03794A-60C6-458B-BE88-D7E4C13F59ED}" sibTransId="{78A969B5-B743-41F8-BDFE-9E3C4D607E40}"/>
    <dgm:cxn modelId="{4C8E8494-C91A-4C6B-ADC2-EA7877CA61FE}" type="presOf" srcId="{243FAE0D-6039-452B-AD4D-9B994B1718E4}" destId="{0789BF81-058E-43D8-9357-4352CF4BD682}" srcOrd="0" destOrd="0" presId="urn:microsoft.com/office/officeart/2005/8/layout/hList2"/>
    <dgm:cxn modelId="{6FE7ADA0-8AE9-4D57-9596-1536203EF827}" srcId="{243FAE0D-6039-452B-AD4D-9B994B1718E4}" destId="{1523AA72-3648-4707-990C-4599D6F6E9E5}" srcOrd="2" destOrd="0" parTransId="{AAC2DA0B-7EE7-4BE4-8BF6-903FE69D1FA2}" sibTransId="{4380D1F4-2CE8-4EB2-AACF-73EC19BAB295}"/>
    <dgm:cxn modelId="{089E4AA4-BB50-489A-A6A9-DE440AD49155}" srcId="{BC2DF6FA-04F2-46BB-B93A-20FF1E5A6CCB}" destId="{243FAE0D-6039-452B-AD4D-9B994B1718E4}" srcOrd="1" destOrd="0" parTransId="{6C818307-C797-4188-AA8A-EFA94C5526C9}" sibTransId="{BA4152F6-9EBE-4846-8FD8-F55025F744C0}"/>
    <dgm:cxn modelId="{1AED74A6-2B7D-4A53-8030-7B23CE1D9EDC}" type="presOf" srcId="{804156E5-96C9-4181-BF19-D1F4B5A7072C}" destId="{140B180E-DC80-4B6F-8C8E-E3EDA1DF71F2}" srcOrd="0" destOrd="3" presId="urn:microsoft.com/office/officeart/2005/8/layout/hList2"/>
    <dgm:cxn modelId="{928CBBB0-451C-43D2-9559-CAD03ECDBCE3}" srcId="{3F7F80E8-1E51-45A0-8DB9-D1D76ABC1B72}" destId="{55681574-89F0-46CB-BBE0-B8A16CE04263}" srcOrd="3" destOrd="0" parTransId="{209DE92E-552F-4171-ACAA-0FBB525C4A8C}" sibTransId="{40DFD5D3-1259-4CBE-A75B-ABC5B12FC978}"/>
    <dgm:cxn modelId="{CEE6D6BC-803C-4A08-8A31-1C9E2A971719}" type="presOf" srcId="{FF6C9A39-9B01-4556-8762-808EC0CB9307}" destId="{140B180E-DC80-4B6F-8C8E-E3EDA1DF71F2}" srcOrd="0" destOrd="0" presId="urn:microsoft.com/office/officeart/2005/8/layout/hList2"/>
    <dgm:cxn modelId="{41D526CE-2F50-49F4-A699-0E14AAC2F73D}" type="presOf" srcId="{BC2DF6FA-04F2-46BB-B93A-20FF1E5A6CCB}" destId="{A0D4E123-24CA-4996-942E-99B4A468C1D3}" srcOrd="0" destOrd="0" presId="urn:microsoft.com/office/officeart/2005/8/layout/hList2"/>
    <dgm:cxn modelId="{3D542BD0-A0D7-4BBE-A169-1F545981BFBC}" type="presOf" srcId="{AD984F16-FFFA-442F-BF8F-57C762A783CD}" destId="{F15AB6C0-83E5-4FCF-BF98-A530C3A65E8C}" srcOrd="0" destOrd="1" presId="urn:microsoft.com/office/officeart/2005/8/layout/hList2"/>
    <dgm:cxn modelId="{14911DD3-5ECB-40AC-BC42-51F74E4173F6}" srcId="{243FAE0D-6039-452B-AD4D-9B994B1718E4}" destId="{804156E5-96C9-4181-BF19-D1F4B5A7072C}" srcOrd="3" destOrd="0" parTransId="{4214033E-D99F-4413-968E-0107212DB5FA}" sibTransId="{9C8CE33B-76D1-4B98-976B-60CA6F004331}"/>
    <dgm:cxn modelId="{C97870D7-F5A3-475F-9E23-AA410132653C}" type="presOf" srcId="{17341066-2557-4445-AC92-EA122A29D8B9}" destId="{F15AB6C0-83E5-4FCF-BF98-A530C3A65E8C}" srcOrd="0" destOrd="0" presId="urn:microsoft.com/office/officeart/2005/8/layout/hList2"/>
    <dgm:cxn modelId="{CC1C25F0-F7AB-4BC3-AF02-05A82C6504BE}" srcId="{3F7F80E8-1E51-45A0-8DB9-D1D76ABC1B72}" destId="{AD984F16-FFFA-442F-BF8F-57C762A783CD}" srcOrd="1" destOrd="0" parTransId="{5CCA2B82-D1FD-438C-9709-571D45450FE4}" sibTransId="{D93E734B-84EF-43F6-95D9-AD6E19D0C8CF}"/>
    <dgm:cxn modelId="{F09756FD-A6F5-4494-B85A-5BE28F5B4205}" type="presOf" srcId="{1D91F867-2D5B-4393-83DE-ECCD7AEF70E4}" destId="{140B180E-DC80-4B6F-8C8E-E3EDA1DF71F2}" srcOrd="0" destOrd="1" presId="urn:microsoft.com/office/officeart/2005/8/layout/hList2"/>
    <dgm:cxn modelId="{CC1792FE-90BA-4545-A47C-A73B5BB2B9D2}" srcId="{243FAE0D-6039-452B-AD4D-9B994B1718E4}" destId="{1D91F867-2D5B-4393-83DE-ECCD7AEF70E4}" srcOrd="1" destOrd="0" parTransId="{AACBFFA6-AF82-40ED-A662-35842B930C29}" sibTransId="{17557FD8-24E7-4293-9A1F-2510B2F530B9}"/>
    <dgm:cxn modelId="{CD425FB3-AB06-4A78-80EE-AED16E24B5FC}" type="presParOf" srcId="{A0D4E123-24CA-4996-942E-99B4A468C1D3}" destId="{C523BB67-BB7B-4DCE-BF3E-5E20A977B026}" srcOrd="0" destOrd="0" presId="urn:microsoft.com/office/officeart/2005/8/layout/hList2"/>
    <dgm:cxn modelId="{23DD8A06-AF2D-4B29-BBDA-495F264CB284}" type="presParOf" srcId="{C523BB67-BB7B-4DCE-BF3E-5E20A977B026}" destId="{77F59EC8-1F8B-4F25-988A-43B89EB9904C}" srcOrd="0" destOrd="0" presId="urn:microsoft.com/office/officeart/2005/8/layout/hList2"/>
    <dgm:cxn modelId="{E98E783B-0B9C-4CAC-92A6-0EE08E5F5935}" type="presParOf" srcId="{C523BB67-BB7B-4DCE-BF3E-5E20A977B026}" destId="{F15AB6C0-83E5-4FCF-BF98-A530C3A65E8C}" srcOrd="1" destOrd="0" presId="urn:microsoft.com/office/officeart/2005/8/layout/hList2"/>
    <dgm:cxn modelId="{26A078C0-8AD2-4A31-AB8F-5478D20B5F8B}" type="presParOf" srcId="{C523BB67-BB7B-4DCE-BF3E-5E20A977B026}" destId="{CB161350-5CB1-44EF-B2B9-FF4EE9C5C0C3}" srcOrd="2" destOrd="0" presId="urn:microsoft.com/office/officeart/2005/8/layout/hList2"/>
    <dgm:cxn modelId="{3860C716-5B81-4D24-B3CC-F207F08C3069}" type="presParOf" srcId="{A0D4E123-24CA-4996-942E-99B4A468C1D3}" destId="{F0C24CC5-329C-488C-A0B1-ECC65A53ADCA}" srcOrd="1" destOrd="0" presId="urn:microsoft.com/office/officeart/2005/8/layout/hList2"/>
    <dgm:cxn modelId="{78FDB9F2-5FA9-490D-9A26-4C81AE971CE3}" type="presParOf" srcId="{A0D4E123-24CA-4996-942E-99B4A468C1D3}" destId="{3C69D9A3-4C6A-4ABD-8D68-5268B4BA744E}" srcOrd="2" destOrd="0" presId="urn:microsoft.com/office/officeart/2005/8/layout/hList2"/>
    <dgm:cxn modelId="{4C3A8B6C-9F9B-4864-BD31-8C892D5B3535}" type="presParOf" srcId="{3C69D9A3-4C6A-4ABD-8D68-5268B4BA744E}" destId="{197831F7-9922-49CC-9F07-88D380101E79}" srcOrd="0" destOrd="0" presId="urn:microsoft.com/office/officeart/2005/8/layout/hList2"/>
    <dgm:cxn modelId="{B633D1ED-DD48-4CDB-A0F9-AC1716D4579F}" type="presParOf" srcId="{3C69D9A3-4C6A-4ABD-8D68-5268B4BA744E}" destId="{140B180E-DC80-4B6F-8C8E-E3EDA1DF71F2}" srcOrd="1" destOrd="0" presId="urn:microsoft.com/office/officeart/2005/8/layout/hList2"/>
    <dgm:cxn modelId="{39985701-2EA6-478B-A2B5-154F2B399472}" type="presParOf" srcId="{3C69D9A3-4C6A-4ABD-8D68-5268B4BA744E}" destId="{0789BF81-058E-43D8-9357-4352CF4BD682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AED6E-E142-4613-B9D4-6A8D2671463C}">
      <dsp:nvSpPr>
        <dsp:cNvPr id="0" name=""/>
        <dsp:cNvSpPr/>
      </dsp:nvSpPr>
      <dsp:spPr>
        <a:xfrm>
          <a:off x="788669" y="0"/>
          <a:ext cx="8938260" cy="2938463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78F4D-7DC4-48AB-873B-C3D013C794DF}">
      <dsp:nvSpPr>
        <dsp:cNvPr id="0" name=""/>
        <dsp:cNvSpPr/>
      </dsp:nvSpPr>
      <dsp:spPr>
        <a:xfrm>
          <a:off x="6723" y="881538"/>
          <a:ext cx="1970423" cy="117538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/>
            <a:t>Define the target</a:t>
          </a:r>
        </a:p>
      </dsp:txBody>
      <dsp:txXfrm>
        <a:off x="64101" y="938916"/>
        <a:ext cx="1855667" cy="1060629"/>
      </dsp:txXfrm>
    </dsp:sp>
    <dsp:sp modelId="{22B23AD9-CD26-44EE-89D2-B3D301C194EF}">
      <dsp:nvSpPr>
        <dsp:cNvPr id="0" name=""/>
        <dsp:cNvSpPr/>
      </dsp:nvSpPr>
      <dsp:spPr>
        <a:xfrm>
          <a:off x="2139655" y="881538"/>
          <a:ext cx="1970423" cy="117538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/>
            <a:t>Measure</a:t>
          </a:r>
        </a:p>
      </dsp:txBody>
      <dsp:txXfrm>
        <a:off x="2197033" y="938916"/>
        <a:ext cx="1855667" cy="1060629"/>
      </dsp:txXfrm>
    </dsp:sp>
    <dsp:sp modelId="{624EF283-00B5-4820-8863-ECDB74DF12B1}">
      <dsp:nvSpPr>
        <dsp:cNvPr id="0" name=""/>
        <dsp:cNvSpPr/>
      </dsp:nvSpPr>
      <dsp:spPr>
        <a:xfrm>
          <a:off x="4272588" y="881538"/>
          <a:ext cx="1970423" cy="117538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/>
            <a:t>Refine target</a:t>
          </a:r>
        </a:p>
      </dsp:txBody>
      <dsp:txXfrm>
        <a:off x="4329966" y="938916"/>
        <a:ext cx="1855667" cy="1060629"/>
      </dsp:txXfrm>
    </dsp:sp>
    <dsp:sp modelId="{A4B4D47C-41A7-4C0A-875A-89E9E6DD5B70}">
      <dsp:nvSpPr>
        <dsp:cNvPr id="0" name=""/>
        <dsp:cNvSpPr/>
      </dsp:nvSpPr>
      <dsp:spPr>
        <a:xfrm>
          <a:off x="6405520" y="881538"/>
          <a:ext cx="1970423" cy="117538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/>
            <a:t>Macro-optimizations</a:t>
          </a:r>
        </a:p>
      </dsp:txBody>
      <dsp:txXfrm>
        <a:off x="6462898" y="938916"/>
        <a:ext cx="1855667" cy="1060629"/>
      </dsp:txXfrm>
    </dsp:sp>
    <dsp:sp modelId="{A2DBC3FF-0F48-426A-B37C-5A7F787CA1D6}">
      <dsp:nvSpPr>
        <dsp:cNvPr id="0" name=""/>
        <dsp:cNvSpPr/>
      </dsp:nvSpPr>
      <dsp:spPr>
        <a:xfrm>
          <a:off x="8538453" y="881538"/>
          <a:ext cx="1970423" cy="117538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Micro-</a:t>
          </a:r>
          <a:r>
            <a:rPr lang="en-US" sz="2300" kern="1200" noProof="0" dirty="0"/>
            <a:t>optimizations</a:t>
          </a:r>
        </a:p>
      </dsp:txBody>
      <dsp:txXfrm>
        <a:off x="8595831" y="938916"/>
        <a:ext cx="1855667" cy="1060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9F3B9-9CC9-4DEC-A660-7612EE97CD80}">
      <dsp:nvSpPr>
        <dsp:cNvPr id="0" name=""/>
        <dsp:cNvSpPr/>
      </dsp:nvSpPr>
      <dsp:spPr>
        <a:xfrm>
          <a:off x="-3320923" y="-510815"/>
          <a:ext cx="3960094" cy="3960094"/>
        </a:xfrm>
        <a:prstGeom prst="blockArc">
          <a:avLst>
            <a:gd name="adj1" fmla="val 18900000"/>
            <a:gd name="adj2" fmla="val 2700000"/>
            <a:gd name="adj3" fmla="val 545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3EF03-C8DD-4EB8-9DDD-449B1F5A5F4D}">
      <dsp:nvSpPr>
        <dsp:cNvPr id="0" name=""/>
        <dsp:cNvSpPr/>
      </dsp:nvSpPr>
      <dsp:spPr>
        <a:xfrm>
          <a:off x="280531" y="183595"/>
          <a:ext cx="10197658" cy="3674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644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/>
            <a:t>Close unnecessary programs</a:t>
          </a:r>
        </a:p>
      </dsp:txBody>
      <dsp:txXfrm>
        <a:off x="280531" y="183595"/>
        <a:ext cx="10197658" cy="367425"/>
      </dsp:txXfrm>
    </dsp:sp>
    <dsp:sp modelId="{1FF0573D-3017-45B1-9B64-E5ED14787E8A}">
      <dsp:nvSpPr>
        <dsp:cNvPr id="0" name=""/>
        <dsp:cNvSpPr/>
      </dsp:nvSpPr>
      <dsp:spPr>
        <a:xfrm>
          <a:off x="50890" y="137666"/>
          <a:ext cx="459281" cy="459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03C9E2-B745-4B82-A6ED-22D448287775}">
      <dsp:nvSpPr>
        <dsp:cNvPr id="0" name=""/>
        <dsp:cNvSpPr/>
      </dsp:nvSpPr>
      <dsp:spPr>
        <a:xfrm>
          <a:off x="543818" y="734556"/>
          <a:ext cx="9934372" cy="3674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644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/>
            <a:t>Lock the CPU / GPU frequency</a:t>
          </a:r>
        </a:p>
      </dsp:txBody>
      <dsp:txXfrm>
        <a:off x="543818" y="734556"/>
        <a:ext cx="9934372" cy="367425"/>
      </dsp:txXfrm>
    </dsp:sp>
    <dsp:sp modelId="{95B3AB16-4FAB-4586-BE69-39EC5C6BA176}">
      <dsp:nvSpPr>
        <dsp:cNvPr id="0" name=""/>
        <dsp:cNvSpPr/>
      </dsp:nvSpPr>
      <dsp:spPr>
        <a:xfrm>
          <a:off x="314177" y="688628"/>
          <a:ext cx="459281" cy="459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BBB19-E60F-45D4-8C0D-3C1CA07BC89D}">
      <dsp:nvSpPr>
        <dsp:cNvPr id="0" name=""/>
        <dsp:cNvSpPr/>
      </dsp:nvSpPr>
      <dsp:spPr>
        <a:xfrm>
          <a:off x="624625" y="1285518"/>
          <a:ext cx="9853564" cy="3674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644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/>
            <a:t>Be wary of temperature and power supply</a:t>
          </a:r>
        </a:p>
      </dsp:txBody>
      <dsp:txXfrm>
        <a:off x="624625" y="1285518"/>
        <a:ext cx="9853564" cy="367425"/>
      </dsp:txXfrm>
    </dsp:sp>
    <dsp:sp modelId="{0B61AF62-126D-4903-A52D-5B0258F388F7}">
      <dsp:nvSpPr>
        <dsp:cNvPr id="0" name=""/>
        <dsp:cNvSpPr/>
      </dsp:nvSpPr>
      <dsp:spPr>
        <a:xfrm>
          <a:off x="394984" y="1239590"/>
          <a:ext cx="459281" cy="459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7472C2-C7A9-443E-BEF1-BF6EF88A2103}">
      <dsp:nvSpPr>
        <dsp:cNvPr id="0" name=""/>
        <dsp:cNvSpPr/>
      </dsp:nvSpPr>
      <dsp:spPr>
        <a:xfrm>
          <a:off x="543818" y="1836480"/>
          <a:ext cx="9934372" cy="3674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644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/>
            <a:t>Link order, environment variables, ASLR, code/allocations alignment…</a:t>
          </a:r>
        </a:p>
      </dsp:txBody>
      <dsp:txXfrm>
        <a:off x="543818" y="1836480"/>
        <a:ext cx="9934372" cy="367425"/>
      </dsp:txXfrm>
    </dsp:sp>
    <dsp:sp modelId="{AC983711-9C35-4112-AE3E-8D3CF5D458C6}">
      <dsp:nvSpPr>
        <dsp:cNvPr id="0" name=""/>
        <dsp:cNvSpPr/>
      </dsp:nvSpPr>
      <dsp:spPr>
        <a:xfrm>
          <a:off x="314177" y="1790552"/>
          <a:ext cx="459281" cy="459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9E6A8-8DD4-4EEA-BAD9-A3EF254C682B}">
      <dsp:nvSpPr>
        <dsp:cNvPr id="0" name=""/>
        <dsp:cNvSpPr/>
      </dsp:nvSpPr>
      <dsp:spPr>
        <a:xfrm>
          <a:off x="280531" y="2387442"/>
          <a:ext cx="10197658" cy="3674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644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/>
            <a:t>So much more</a:t>
          </a:r>
        </a:p>
      </dsp:txBody>
      <dsp:txXfrm>
        <a:off x="280531" y="2387442"/>
        <a:ext cx="10197658" cy="367425"/>
      </dsp:txXfrm>
    </dsp:sp>
    <dsp:sp modelId="{DFD3D543-ACD6-4E92-8F63-80F066C61A27}">
      <dsp:nvSpPr>
        <dsp:cNvPr id="0" name=""/>
        <dsp:cNvSpPr/>
      </dsp:nvSpPr>
      <dsp:spPr>
        <a:xfrm>
          <a:off x="50890" y="2341514"/>
          <a:ext cx="459281" cy="459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161350-5CB1-44EF-B2B9-FF4EE9C5C0C3}">
      <dsp:nvSpPr>
        <dsp:cNvPr id="0" name=""/>
        <dsp:cNvSpPr/>
      </dsp:nvSpPr>
      <dsp:spPr>
        <a:xfrm rot="16200000">
          <a:off x="-678921" y="1546806"/>
          <a:ext cx="2292001" cy="484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27608" bIns="0" numCol="1" spcCol="1270" anchor="t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GCC/</a:t>
          </a:r>
          <a:r>
            <a:rPr lang="fr-FR" sz="3300" kern="1200" dirty="0" err="1"/>
            <a:t>Clang</a:t>
          </a:r>
          <a:endParaRPr lang="fr-FR" sz="3300" kern="1200" dirty="0"/>
        </a:p>
      </dsp:txBody>
      <dsp:txXfrm>
        <a:off x="-678921" y="1546806"/>
        <a:ext cx="2292001" cy="484846"/>
      </dsp:txXfrm>
    </dsp:sp>
    <dsp:sp modelId="{F15AB6C0-83E5-4FCF-BF98-A530C3A65E8C}">
      <dsp:nvSpPr>
        <dsp:cNvPr id="0" name=""/>
        <dsp:cNvSpPr/>
      </dsp:nvSpPr>
      <dsp:spPr>
        <a:xfrm>
          <a:off x="709502" y="643229"/>
          <a:ext cx="4020464" cy="229200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7584" tIns="427608" rIns="227584" bIns="227584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-O3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-</a:t>
          </a:r>
          <a:r>
            <a:rPr lang="fr-FR" sz="2500" kern="1200" dirty="0" err="1"/>
            <a:t>march</a:t>
          </a:r>
          <a:r>
            <a:rPr lang="fr-FR" sz="2500" kern="1200" dirty="0"/>
            <a:t>=native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-</a:t>
          </a:r>
          <a:r>
            <a:rPr lang="fr-FR" sz="2500" kern="1200" dirty="0" err="1"/>
            <a:t>flto</a:t>
          </a:r>
          <a:endParaRPr lang="fr-FR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-</a:t>
          </a:r>
          <a:r>
            <a:rPr lang="fr-FR" sz="2500" kern="1200" dirty="0" err="1"/>
            <a:t>ffast</a:t>
          </a:r>
          <a:r>
            <a:rPr lang="fr-FR" sz="2500" kern="1200" dirty="0"/>
            <a:t>-math⚠</a:t>
          </a:r>
        </a:p>
      </dsp:txBody>
      <dsp:txXfrm>
        <a:off x="709502" y="643229"/>
        <a:ext cx="4020464" cy="2292001"/>
      </dsp:txXfrm>
    </dsp:sp>
    <dsp:sp modelId="{77F59EC8-1F8B-4F25-988A-43B89EB9904C}">
      <dsp:nvSpPr>
        <dsp:cNvPr id="0" name=""/>
        <dsp:cNvSpPr/>
      </dsp:nvSpPr>
      <dsp:spPr>
        <a:xfrm>
          <a:off x="224655" y="3232"/>
          <a:ext cx="969692" cy="9696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789BF81-058E-43D8-9357-4352CF4BD682}">
      <dsp:nvSpPr>
        <dsp:cNvPr id="0" name=""/>
        <dsp:cNvSpPr/>
      </dsp:nvSpPr>
      <dsp:spPr>
        <a:xfrm rot="16200000">
          <a:off x="4882056" y="1546806"/>
          <a:ext cx="2292001" cy="484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27608" bIns="0" numCol="1" spcCol="1270" anchor="t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MSVC</a:t>
          </a:r>
        </a:p>
      </dsp:txBody>
      <dsp:txXfrm>
        <a:off x="4882056" y="1546806"/>
        <a:ext cx="2292001" cy="484846"/>
      </dsp:txXfrm>
    </dsp:sp>
    <dsp:sp modelId="{140B180E-DC80-4B6F-8C8E-E3EDA1DF71F2}">
      <dsp:nvSpPr>
        <dsp:cNvPr id="0" name=""/>
        <dsp:cNvSpPr/>
      </dsp:nvSpPr>
      <dsp:spPr>
        <a:xfrm>
          <a:off x="6270480" y="643229"/>
          <a:ext cx="4020464" cy="229200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7584" tIns="427608" rIns="227584" bIns="227584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/O2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/</a:t>
          </a:r>
          <a:r>
            <a:rPr lang="fr-FR" sz="2500" kern="1200" dirty="0" err="1"/>
            <a:t>arch</a:t>
          </a:r>
          <a:r>
            <a:rPr lang="fr-FR" sz="2500" kern="1200" dirty="0"/>
            <a:t>:???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/GL, /LTCG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/</a:t>
          </a:r>
          <a:r>
            <a:rPr lang="fr-FR" sz="2500" kern="1200" dirty="0" err="1"/>
            <a:t>fp:fast</a:t>
          </a:r>
          <a:r>
            <a:rPr lang="fr-FR" sz="2500" kern="1200" dirty="0"/>
            <a:t> ⚠</a:t>
          </a:r>
        </a:p>
      </dsp:txBody>
      <dsp:txXfrm>
        <a:off x="6270480" y="643229"/>
        <a:ext cx="4020464" cy="2292001"/>
      </dsp:txXfrm>
    </dsp:sp>
    <dsp:sp modelId="{197831F7-9922-49CC-9F07-88D380101E79}">
      <dsp:nvSpPr>
        <dsp:cNvPr id="0" name=""/>
        <dsp:cNvSpPr/>
      </dsp:nvSpPr>
      <dsp:spPr>
        <a:xfrm>
          <a:off x="5785633" y="3232"/>
          <a:ext cx="969692" cy="9696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0.1371</cdr:x>
      <cdr:y>0.57929</cdr:y>
    </cdr:from>
    <cdr:to>
      <cdr:x>0.32306</cdr:x>
      <cdr:y>0.83019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5A1D0A62-CDD2-4AA1-9269-3D92BD0C70C2}"/>
            </a:ext>
          </a:extLst>
        </cdr:cNvPr>
        <cdr:cNvSpPr/>
      </cdr:nvSpPr>
      <cdr:spPr>
        <a:xfrm xmlns:a="http://schemas.openxmlformats.org/drawingml/2006/main">
          <a:off x="710381" y="2020426"/>
          <a:ext cx="963561" cy="875071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>
            <a:alpha val="1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fr-FR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54617-C2CC-4E7D-BEA0-B44246FF8F07}" type="datetimeFigureOut">
              <a:rPr lang="fr-FR" smtClean="0"/>
              <a:t>02/12/2021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83F89-0B44-484E-84A5-FF95361F28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239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0593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7107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Flight simulator and </a:t>
            </a:r>
            <a:r>
              <a:rPr lang="fr-FR" dirty="0" err="1"/>
              <a:t>its</a:t>
            </a:r>
            <a:r>
              <a:rPr lang="fr-FR" dirty="0"/>
              <a:t> TB of data </a:t>
            </a:r>
            <a:r>
              <a:rPr lang="fr-FR" dirty="0" err="1"/>
              <a:t>was</a:t>
            </a:r>
            <a:r>
              <a:rPr lang="fr-FR" dirty="0"/>
              <a:t> not possible 10years </a:t>
            </a:r>
            <a:r>
              <a:rPr lang="fr-FR" dirty="0" err="1"/>
              <a:t>ago</a:t>
            </a:r>
            <a:r>
              <a:rPr lang="fr-FR" dirty="0"/>
              <a:t> (if </a:t>
            </a:r>
            <a:r>
              <a:rPr lang="fr-FR" dirty="0" err="1"/>
              <a:t>only</a:t>
            </a:r>
            <a:r>
              <a:rPr lang="fr-FR" dirty="0"/>
              <a:t> due to the </a:t>
            </a:r>
            <a:r>
              <a:rPr lang="fr-FR" dirty="0" err="1"/>
              <a:t>bandwidth</a:t>
            </a:r>
            <a:r>
              <a:rPr lang="fr-FR" dirty="0"/>
              <a:t> at home)</a:t>
            </a:r>
          </a:p>
          <a:p>
            <a:pPr marL="171450" indent="-171450">
              <a:buFontTx/>
              <a:buChar char="-"/>
            </a:pPr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1 </a:t>
            </a:r>
            <a:r>
              <a:rPr lang="fr-FR" dirty="0" err="1"/>
              <a:t>week</a:t>
            </a:r>
            <a:r>
              <a:rPr lang="fr-FR" dirty="0"/>
              <a:t> to </a:t>
            </a:r>
            <a:r>
              <a:rPr lang="fr-FR" dirty="0" err="1"/>
              <a:t>optimize</a:t>
            </a:r>
            <a:r>
              <a:rPr lang="fr-FR" dirty="0"/>
              <a:t> a 5 minutes </a:t>
            </a:r>
            <a:r>
              <a:rPr lang="fr-FR" dirty="0" err="1"/>
              <a:t>compute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once a </a:t>
            </a:r>
            <a:r>
              <a:rPr lang="fr-FR" dirty="0" err="1"/>
              <a:t>year</a:t>
            </a:r>
            <a:r>
              <a:rPr lang="fr-FR" dirty="0"/>
              <a:t>,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worth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?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https://en.wikipedia.org/wiki/Amdahl%27s_law  (augmenter le nombre de </a:t>
            </a:r>
            <a:r>
              <a:rPr lang="fr-FR" dirty="0" err="1"/>
              <a:t>cores</a:t>
            </a:r>
            <a:r>
              <a:rPr lang="fr-FR" dirty="0"/>
              <a:t> a une limite)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25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296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cases and conditions,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sacrifice performance in on case to </a:t>
            </a:r>
            <a:r>
              <a:rPr lang="fr-FR" dirty="0" err="1"/>
              <a:t>benefit</a:t>
            </a:r>
            <a:r>
              <a:rPr lang="fr-FR" dirty="0"/>
              <a:t> the </a:t>
            </a:r>
            <a:r>
              <a:rPr lang="fr-FR" dirty="0" err="1"/>
              <a:t>other</a:t>
            </a:r>
            <a:r>
              <a:rPr lang="fr-FR" dirty="0"/>
              <a:t>.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matters</a:t>
            </a:r>
            <a:r>
              <a:rPr lang="fr-FR" dirty="0"/>
              <a:t>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448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905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937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Bad UX: GPU </a:t>
            </a:r>
            <a:r>
              <a:rPr lang="fr-FR" dirty="0" err="1"/>
              <a:t>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680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Toujours vérifier / mesurer !</a:t>
            </a:r>
          </a:p>
          <a:p>
            <a:r>
              <a:rPr lang="fr-FR" dirty="0"/>
              <a:t>Attention avec [[(un)</a:t>
            </a:r>
            <a:r>
              <a:rPr lang="fr-FR" dirty="0" err="1"/>
              <a:t>likely</a:t>
            </a:r>
            <a:r>
              <a:rPr lang="fr-FR" dirty="0"/>
              <a:t>]] !!! http://blog.aaronballman.com/2020/08/dont-use-the-likely-or-unlikely-attributes/</a:t>
            </a:r>
          </a:p>
          <a:p>
            <a:r>
              <a:rPr lang="fr-FR" dirty="0"/>
              <a:t>https://easyperf.net/blog/2018/07/09/Improving-performance-by-better-code-locality</a:t>
            </a:r>
          </a:p>
          <a:p>
            <a:r>
              <a:rPr lang="fr-FR" dirty="0"/>
              <a:t>https://dev.to/jacqueslucke/a-c-micro-optimization-exercise-3p65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8799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https://store.steampowered.com/hwsurvey/</a:t>
            </a:r>
          </a:p>
          <a:p>
            <a:r>
              <a:rPr lang="fr-FR" dirty="0"/>
              <a:t>https://ispc.github.io/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7071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Varies </a:t>
            </a:r>
            <a:r>
              <a:rPr lang="fr-FR" dirty="0" err="1"/>
              <a:t>depending</a:t>
            </a:r>
            <a:r>
              <a:rPr lang="fr-FR" dirty="0"/>
              <a:t> on the </a:t>
            </a:r>
            <a:r>
              <a:rPr lang="fr-FR" dirty="0" err="1"/>
              <a:t>implementation</a:t>
            </a:r>
            <a:r>
              <a:rPr lang="fr-FR" dirty="0"/>
              <a:t> (</a:t>
            </a:r>
            <a:r>
              <a:rPr lang="fr-FR" dirty="0" err="1"/>
              <a:t>libstdc</a:t>
            </a:r>
            <a:r>
              <a:rPr lang="fr-FR" dirty="0"/>
              <a:t>++, </a:t>
            </a:r>
            <a:r>
              <a:rPr lang="fr-FR" dirty="0" err="1"/>
              <a:t>libc</a:t>
            </a:r>
            <a:r>
              <a:rPr lang="fr-FR" dirty="0"/>
              <a:t>++, Microsoft STL)</a:t>
            </a:r>
          </a:p>
          <a:p>
            <a:r>
              <a:rPr lang="fr-FR" dirty="0"/>
              <a:t>Example to show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matter</a:t>
            </a:r>
            <a:r>
              <a:rPr lang="fr-FR" dirty="0"/>
              <a:t>!</a:t>
            </a:r>
          </a:p>
          <a:p>
            <a:endParaRPr lang="fr-FR" dirty="0"/>
          </a:p>
          <a:p>
            <a:r>
              <a:rPr lang="fr-FR" dirty="0"/>
              <a:t>Graph </a:t>
            </a:r>
            <a:r>
              <a:rPr lang="fr-FR" dirty="0" err="1"/>
              <a:t>with</a:t>
            </a:r>
            <a:r>
              <a:rPr lang="fr-FR" dirty="0"/>
              <a:t> VS19 et </a:t>
            </a:r>
            <a:r>
              <a:rPr lang="fr-FR" dirty="0" err="1"/>
              <a:t>cpu</a:t>
            </a:r>
            <a:r>
              <a:rPr lang="fr-FR" dirty="0"/>
              <a:t> </a:t>
            </a:r>
            <a:r>
              <a:rPr lang="fr-FR" dirty="0" err="1"/>
              <a:t>intel</a:t>
            </a:r>
            <a:r>
              <a:rPr lang="fr-FR" dirty="0"/>
              <a:t> i7-970h</a:t>
            </a:r>
          </a:p>
          <a:p>
            <a:endParaRPr lang="fr-FR" dirty="0"/>
          </a:p>
          <a:p>
            <a:r>
              <a:rPr lang="fr-FR" dirty="0" err="1"/>
              <a:t>Clang</a:t>
            </a:r>
            <a:r>
              <a:rPr lang="fr-FR" dirty="0"/>
              <a:t> 11.0 </a:t>
            </a:r>
            <a:r>
              <a:rPr lang="fr-FR" dirty="0" err="1"/>
              <a:t>libstdc</a:t>
            </a:r>
            <a:r>
              <a:rPr lang="fr-FR" dirty="0"/>
              <a:t>++ https://quick-bench.com/q/Vc1nXVhIWkp59LxzJuRlDioMcSA</a:t>
            </a:r>
          </a:p>
          <a:p>
            <a:r>
              <a:rPr lang="fr-FR" dirty="0" err="1"/>
              <a:t>Clang</a:t>
            </a:r>
            <a:r>
              <a:rPr lang="fr-FR" dirty="0"/>
              <a:t> 11.0 </a:t>
            </a:r>
            <a:r>
              <a:rPr lang="fr-FR" dirty="0" err="1"/>
              <a:t>libc</a:t>
            </a:r>
            <a:r>
              <a:rPr lang="fr-FR" dirty="0"/>
              <a:t>++ https://quick-bench.com/q/70Aq9TIUTymeu46ydDduKW5r9xk</a:t>
            </a:r>
          </a:p>
          <a:p>
            <a:r>
              <a:rPr lang="fr-FR" dirty="0" err="1"/>
              <a:t>Gcc</a:t>
            </a:r>
            <a:r>
              <a:rPr lang="fr-FR" dirty="0"/>
              <a:t> 9.3 https://quick-bench.com/q/wknFiLHUsgAM1OlNk1Q-_KeTCUA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6418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341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https://wordart.com/create</a:t>
            </a:r>
            <a:br>
              <a:rPr lang="fr-FR"/>
            </a:br>
            <a:br>
              <a:rPr lang="fr-FR"/>
            </a:br>
            <a:r>
              <a:rPr lang="fr-FR"/>
              <a:t>performance</a:t>
            </a:r>
            <a:endParaRPr lang="fr-FR" dirty="0"/>
          </a:p>
          <a:p>
            <a:r>
              <a:rPr lang="fr-FR" dirty="0" err="1"/>
              <a:t>restrict</a:t>
            </a:r>
            <a:endParaRPr lang="fr-FR" dirty="0"/>
          </a:p>
          <a:p>
            <a:r>
              <a:rPr lang="fr-FR" dirty="0" err="1"/>
              <a:t>likely</a:t>
            </a:r>
            <a:r>
              <a:rPr lang="fr-FR" dirty="0"/>
              <a:t> </a:t>
            </a:r>
          </a:p>
          <a:p>
            <a:r>
              <a:rPr lang="fr-FR" dirty="0" err="1"/>
              <a:t>branch</a:t>
            </a:r>
            <a:r>
              <a:rPr lang="fr-FR" dirty="0"/>
              <a:t> </a:t>
            </a:r>
            <a:r>
              <a:rPr lang="fr-FR" dirty="0" err="1"/>
              <a:t>prediction</a:t>
            </a:r>
            <a:endParaRPr lang="fr-FR" dirty="0"/>
          </a:p>
          <a:p>
            <a:r>
              <a:rPr lang="fr-FR" dirty="0" err="1"/>
              <a:t>latency</a:t>
            </a:r>
            <a:r>
              <a:rPr lang="fr-FR" dirty="0"/>
              <a:t> </a:t>
            </a:r>
            <a:r>
              <a:rPr lang="fr-FR" dirty="0" err="1"/>
              <a:t>hiding</a:t>
            </a:r>
            <a:endParaRPr lang="fr-FR" dirty="0"/>
          </a:p>
          <a:p>
            <a:r>
              <a:rPr lang="fr-FR" dirty="0"/>
              <a:t>SIMD</a:t>
            </a:r>
          </a:p>
          <a:p>
            <a:r>
              <a:rPr lang="fr-FR" dirty="0"/>
              <a:t>cache</a:t>
            </a:r>
          </a:p>
          <a:p>
            <a:r>
              <a:rPr lang="fr-FR" dirty="0"/>
              <a:t>benchmarks</a:t>
            </a:r>
          </a:p>
          <a:p>
            <a:r>
              <a:rPr lang="fr-FR" dirty="0"/>
              <a:t>profiler</a:t>
            </a:r>
          </a:p>
          <a:p>
            <a:r>
              <a:rPr lang="fr-FR" dirty="0" err="1"/>
              <a:t>SoA</a:t>
            </a:r>
            <a:endParaRPr lang="fr-FR" dirty="0"/>
          </a:p>
          <a:p>
            <a:r>
              <a:rPr lang="fr-FR" dirty="0"/>
              <a:t>multithreading</a:t>
            </a:r>
          </a:p>
          <a:p>
            <a:r>
              <a:rPr lang="fr-FR" dirty="0" err="1"/>
              <a:t>parallelism</a:t>
            </a:r>
            <a:endParaRPr lang="fr-FR" dirty="0"/>
          </a:p>
          <a:p>
            <a:r>
              <a:rPr lang="fr-FR" dirty="0" err="1"/>
              <a:t>concurrency</a:t>
            </a:r>
            <a:endParaRPr lang="fr-FR" dirty="0"/>
          </a:p>
          <a:p>
            <a:r>
              <a:rPr lang="fr-FR" dirty="0"/>
              <a:t>GPU</a:t>
            </a:r>
          </a:p>
          <a:p>
            <a:r>
              <a:rPr lang="fr-FR" dirty="0"/>
              <a:t>lock-free</a:t>
            </a:r>
          </a:p>
          <a:p>
            <a:r>
              <a:rPr lang="fr-FR" dirty="0"/>
              <a:t>compile-time</a:t>
            </a:r>
          </a:p>
          <a:p>
            <a:r>
              <a:rPr lang="fr-FR" dirty="0" err="1"/>
              <a:t>allocators</a:t>
            </a:r>
            <a:endParaRPr lang="fr-FR" dirty="0"/>
          </a:p>
          <a:p>
            <a:r>
              <a:rPr lang="fr-FR" dirty="0"/>
              <a:t>false-sharing</a:t>
            </a:r>
          </a:p>
          <a:p>
            <a:r>
              <a:rPr lang="fr-FR" dirty="0"/>
              <a:t>compression</a:t>
            </a:r>
          </a:p>
          <a:p>
            <a:r>
              <a:rPr lang="fr-FR" dirty="0"/>
              <a:t>compiler</a:t>
            </a:r>
          </a:p>
          <a:p>
            <a:r>
              <a:rPr lang="fr-FR" dirty="0" err="1"/>
              <a:t>measure</a:t>
            </a:r>
            <a:endParaRPr lang="fr-FR" dirty="0"/>
          </a:p>
          <a:p>
            <a:r>
              <a:rPr lang="fr-FR" dirty="0"/>
              <a:t>data-</a:t>
            </a:r>
            <a:r>
              <a:rPr lang="fr-FR" dirty="0" err="1"/>
              <a:t>driven</a:t>
            </a:r>
            <a:endParaRPr lang="fr-FR" dirty="0"/>
          </a:p>
          <a:p>
            <a:r>
              <a:rPr lang="fr-FR" dirty="0" err="1"/>
              <a:t>latency</a:t>
            </a:r>
            <a:endParaRPr lang="fr-FR" dirty="0"/>
          </a:p>
          <a:p>
            <a:r>
              <a:rPr lang="fr-FR" dirty="0" err="1"/>
              <a:t>throughput</a:t>
            </a:r>
            <a:endParaRPr lang="fr-FR" dirty="0"/>
          </a:p>
          <a:p>
            <a:r>
              <a:rPr lang="fr-FR" dirty="0"/>
              <a:t>SSO</a:t>
            </a:r>
          </a:p>
          <a:p>
            <a:r>
              <a:rPr lang="fr-FR" dirty="0" err="1"/>
              <a:t>scale</a:t>
            </a:r>
            <a:endParaRPr lang="fr-FR" dirty="0"/>
          </a:p>
          <a:p>
            <a:r>
              <a:rPr lang="fr-FR" dirty="0" err="1"/>
              <a:t>indexing</a:t>
            </a:r>
            <a:endParaRPr lang="fr-FR" dirty="0"/>
          </a:p>
          <a:p>
            <a:r>
              <a:rPr lang="fr-FR" dirty="0"/>
              <a:t>hardware</a:t>
            </a:r>
          </a:p>
          <a:p>
            <a:r>
              <a:rPr lang="fr-FR" dirty="0"/>
              <a:t>monitoring</a:t>
            </a:r>
          </a:p>
          <a:p>
            <a:r>
              <a:rPr lang="fr-FR" dirty="0"/>
              <a:t>memory</a:t>
            </a:r>
          </a:p>
          <a:p>
            <a:r>
              <a:rPr lang="fr-FR" dirty="0"/>
              <a:t>move </a:t>
            </a:r>
            <a:r>
              <a:rPr lang="fr-FR" dirty="0" err="1"/>
              <a:t>semantics</a:t>
            </a:r>
            <a:endParaRPr lang="fr-FR" dirty="0"/>
          </a:p>
          <a:p>
            <a:r>
              <a:rPr lang="fr-FR" dirty="0" err="1"/>
              <a:t>lookup</a:t>
            </a:r>
            <a:r>
              <a:rPr lang="fr-FR" dirty="0"/>
              <a:t> table</a:t>
            </a:r>
          </a:p>
          <a:p>
            <a:r>
              <a:rPr lang="fr-FR" dirty="0" err="1"/>
              <a:t>algorithms</a:t>
            </a:r>
            <a:endParaRPr lang="fr-FR" dirty="0"/>
          </a:p>
          <a:p>
            <a:r>
              <a:rPr lang="fr-FR" dirty="0"/>
              <a:t>cache-</a:t>
            </a:r>
            <a:r>
              <a:rPr lang="fr-FR" dirty="0" err="1"/>
              <a:t>friendly</a:t>
            </a:r>
            <a:endParaRPr lang="fr-FR" dirty="0"/>
          </a:p>
          <a:p>
            <a:r>
              <a:rPr lang="fr-FR" dirty="0" err="1"/>
              <a:t>layout</a:t>
            </a:r>
            <a:endParaRPr lang="fr-FR" dirty="0"/>
          </a:p>
          <a:p>
            <a:r>
              <a:rPr lang="fr-FR" dirty="0"/>
              <a:t>percentiles</a:t>
            </a:r>
          </a:p>
          <a:p>
            <a:r>
              <a:rPr lang="fr-FR" dirty="0"/>
              <a:t>memory-mapping</a:t>
            </a:r>
          </a:p>
          <a:p>
            <a:r>
              <a:rPr lang="fr-FR" dirty="0" err="1"/>
              <a:t>trivially_relocatable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2503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Time x axis</a:t>
            </a:r>
          </a:p>
          <a:p>
            <a:r>
              <a:rPr lang="fr-FR" dirty="0"/>
              <a:t>Squares of </a:t>
            </a:r>
            <a:r>
              <a:rPr lang="fr-FR" dirty="0" err="1"/>
              <a:t>color</a:t>
            </a:r>
            <a:r>
              <a:rPr lang="fr-FR" dirty="0"/>
              <a:t>: </a:t>
            </a:r>
            <a:r>
              <a:rPr lang="fr-FR" dirty="0" err="1"/>
              <a:t>logical</a:t>
            </a:r>
            <a:r>
              <a:rPr lang="fr-FR" dirty="0"/>
              <a:t> blocks, </a:t>
            </a:r>
            <a:r>
              <a:rPr lang="fr-FR" dirty="0" err="1"/>
              <a:t>similar</a:t>
            </a:r>
            <a:r>
              <a:rPr lang="fr-FR" dirty="0"/>
              <a:t> to </a:t>
            </a:r>
            <a:r>
              <a:rPr lang="fr-FR" dirty="0" err="1"/>
              <a:t>callstack</a:t>
            </a:r>
            <a:r>
              <a:rPr lang="fr-FR" dirty="0"/>
              <a:t> but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instrumented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145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added</a:t>
            </a:r>
            <a:r>
              <a:rPr lang="fr-FR" dirty="0"/>
              <a:t> by </a:t>
            </a:r>
            <a:r>
              <a:rPr lang="fr-FR" dirty="0" err="1"/>
              <a:t>looking</a:t>
            </a:r>
            <a:r>
              <a:rPr lang="fr-FR" dirty="0"/>
              <a:t> at the </a:t>
            </a:r>
            <a:r>
              <a:rPr lang="fr-FR" dirty="0" err="1"/>
              <a:t>sampled</a:t>
            </a:r>
            <a:r>
              <a:rPr lang="fr-FR" dirty="0"/>
              <a:t> stacks and </a:t>
            </a:r>
            <a:r>
              <a:rPr lang="fr-FR" dirty="0" err="1"/>
              <a:t>divide</a:t>
            </a:r>
            <a:r>
              <a:rPr lang="fr-FR" dirty="0"/>
              <a:t> &amp; </a:t>
            </a:r>
            <a:r>
              <a:rPr lang="fr-FR" dirty="0" err="1"/>
              <a:t>conquer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77228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Brown squares (JSC::</a:t>
            </a:r>
            <a:r>
              <a:rPr lang="fr-FR" dirty="0" err="1"/>
              <a:t>Heap</a:t>
            </a:r>
            <a:r>
              <a:rPr lang="fr-FR" dirty="0"/>
              <a:t>) are GC passes</a:t>
            </a:r>
          </a:p>
          <a:p>
            <a:r>
              <a:rPr lang="fr-FR" dirty="0"/>
              <a:t>=&gt; </a:t>
            </a:r>
            <a:r>
              <a:rPr lang="fr-FR" dirty="0" err="1"/>
              <a:t>Correlated</a:t>
            </a:r>
            <a:r>
              <a:rPr lang="fr-FR" dirty="0"/>
              <a:t> to the frame drops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369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JS not </a:t>
            </a:r>
            <a:r>
              <a:rPr lang="fr-FR" dirty="0" err="1"/>
              <a:t>friendly</a:t>
            </a:r>
            <a:r>
              <a:rPr lang="fr-FR" dirty="0"/>
              <a:t>: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Everything</a:t>
            </a:r>
            <a:r>
              <a:rPr lang="fr-FR" dirty="0"/>
              <a:t> </a:t>
            </a:r>
            <a:r>
              <a:rPr lang="fr-FR" dirty="0" err="1"/>
              <a:t>allocates</a:t>
            </a:r>
            <a:r>
              <a:rPr lang="fr-FR" dirty="0"/>
              <a:t>,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member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(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arrow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)</a:t>
            </a:r>
          </a:p>
          <a:p>
            <a:pPr marL="171450" indent="-171450">
              <a:buFontTx/>
              <a:buChar char="-"/>
            </a:pPr>
            <a:r>
              <a:rPr lang="fr-FR" dirty="0"/>
              <a:t>There are patterns to </a:t>
            </a:r>
            <a:r>
              <a:rPr lang="fr-FR" dirty="0" err="1"/>
              <a:t>avoid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Avoid</a:t>
            </a:r>
            <a:r>
              <a:rPr lang="fr-FR" dirty="0"/>
              <a:t> DOM </a:t>
            </a:r>
            <a:r>
              <a:rPr lang="fr-FR" dirty="0" err="1"/>
              <a:t>access</a:t>
            </a:r>
            <a:r>
              <a:rPr lang="fr-FR" dirty="0"/>
              <a:t> and modifications…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500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282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247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233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 </a:t>
            </a:r>
            <a:r>
              <a:rPr lang="fr-FR" dirty="0" err="1"/>
              <a:t>numbers</a:t>
            </a:r>
            <a:r>
              <a:rPr lang="fr-FR" dirty="0"/>
              <a:t> do not match </a:t>
            </a:r>
            <a:r>
              <a:rPr lang="fr-FR" dirty="0" err="1"/>
              <a:t>with</a:t>
            </a:r>
            <a:r>
              <a:rPr lang="fr-FR" dirty="0"/>
              <a:t> the 16ms </a:t>
            </a:r>
            <a:r>
              <a:rPr lang="fr-FR" dirty="0" err="1"/>
              <a:t>before</a:t>
            </a:r>
            <a:r>
              <a:rPr lang="fr-FR" dirty="0"/>
              <a:t>, </a:t>
            </a:r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threads are </a:t>
            </a:r>
            <a:r>
              <a:rPr lang="fr-FR" dirty="0" err="1"/>
              <a:t>mostly</a:t>
            </a:r>
            <a:r>
              <a:rPr lang="fr-FR" dirty="0"/>
              <a:t> sleeping and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interrupted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881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9756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190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5026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http://ithare.com/infographics-operation-costs-in-cpu-clock-cycles/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0742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Ex: Compile time, </a:t>
            </a:r>
            <a:r>
              <a:rPr lang="fr-FR" dirty="0" err="1"/>
              <a:t>gta</a:t>
            </a:r>
            <a:r>
              <a:rPr lang="fr-FR" dirty="0"/>
              <a:t> </a:t>
            </a:r>
            <a:r>
              <a:rPr lang="fr-FR" dirty="0" err="1"/>
              <a:t>loading</a:t>
            </a:r>
            <a:r>
              <a:rPr lang="fr-FR" dirty="0"/>
              <a:t> times</a:t>
            </a:r>
          </a:p>
          <a:p>
            <a:r>
              <a:rPr lang="fr-FR" dirty="0"/>
              <a:t>https://nee.lv/2021/02/28/How-I-cut-GTA-Online-loading-times-by-70/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50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Embedded: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limited</a:t>
            </a:r>
            <a:r>
              <a:rPr lang="fr-FR" dirty="0"/>
              <a:t> RAM</a:t>
            </a:r>
          </a:p>
          <a:p>
            <a:r>
              <a:rPr lang="fr-FR" dirty="0"/>
              <a:t>Cloud: </a:t>
            </a:r>
            <a:r>
              <a:rPr lang="fr-FR" dirty="0" err="1"/>
              <a:t>pay</a:t>
            </a:r>
            <a:r>
              <a:rPr lang="fr-FR" dirty="0"/>
              <a:t> for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use</a:t>
            </a:r>
          </a:p>
          <a:p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games</a:t>
            </a:r>
            <a:r>
              <a:rPr lang="fr-FR" dirty="0"/>
              <a:t> </a:t>
            </a:r>
          </a:p>
          <a:p>
            <a:r>
              <a:rPr lang="fr-FR" dirty="0" err="1"/>
              <a:t>Defines</a:t>
            </a:r>
            <a:r>
              <a:rPr lang="fr-FR" dirty="0"/>
              <a:t> the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specs</a:t>
            </a:r>
            <a:endParaRPr lang="fr-FR" dirty="0"/>
          </a:p>
          <a:p>
            <a:r>
              <a:rPr lang="fr-FR" dirty="0"/>
              <a:t>consoles</a:t>
            </a:r>
          </a:p>
          <a:p>
            <a:pPr lvl="1"/>
            <a:r>
              <a:rPr lang="fr-FR" dirty="0" err="1"/>
              <a:t>XOne</a:t>
            </a:r>
            <a:r>
              <a:rPr lang="fr-FR" dirty="0"/>
              <a:t>: 5GB</a:t>
            </a:r>
          </a:p>
          <a:p>
            <a:pPr lvl="1"/>
            <a:r>
              <a:rPr lang="fr-FR" dirty="0" err="1"/>
              <a:t>Xone</a:t>
            </a:r>
            <a:r>
              <a:rPr lang="fr-FR" dirty="0"/>
              <a:t> X: 9GB</a:t>
            </a:r>
          </a:p>
          <a:p>
            <a:pPr lvl="1"/>
            <a:r>
              <a:rPr lang="fr-FR" dirty="0"/>
              <a:t>XSS: 7.5GB</a:t>
            </a:r>
          </a:p>
          <a:p>
            <a:pPr lvl="1"/>
            <a:r>
              <a:rPr lang="fr-FR" dirty="0"/>
              <a:t>XSX: 13GB</a:t>
            </a:r>
          </a:p>
          <a:p>
            <a:r>
              <a:rPr lang="fr-FR" dirty="0" err="1"/>
              <a:t>Multi-tasking</a:t>
            </a:r>
            <a:endParaRPr lang="fr-FR" dirty="0"/>
          </a:p>
          <a:p>
            <a:r>
              <a:rPr lang="fr-FR" dirty="0"/>
              <a:t>- Will </a:t>
            </a:r>
            <a:r>
              <a:rPr lang="fr-FR" dirty="0" err="1"/>
              <a:t>your</a:t>
            </a:r>
            <a:r>
              <a:rPr lang="fr-FR" dirty="0"/>
              <a:t> web browser </a:t>
            </a:r>
            <a:r>
              <a:rPr lang="fr-FR" dirty="0" err="1"/>
              <a:t>play</a:t>
            </a:r>
            <a:r>
              <a:rPr lang="fr-FR" dirty="0"/>
              <a:t> </a:t>
            </a:r>
            <a:r>
              <a:rPr lang="fr-FR" dirty="0" err="1"/>
              <a:t>nice</a:t>
            </a:r>
            <a:r>
              <a:rPr lang="fr-FR" dirty="0"/>
              <a:t>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306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Nowadays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used</a:t>
            </a:r>
            <a:r>
              <a:rPr lang="fr-FR" dirty="0"/>
              <a:t> to seeing connexion queues at launch or </a:t>
            </a:r>
            <a:r>
              <a:rPr lang="fr-FR" dirty="0" err="1"/>
              <a:t>under</a:t>
            </a:r>
            <a:r>
              <a:rPr lang="fr-FR" dirty="0"/>
              <a:t> high </a:t>
            </a:r>
            <a:r>
              <a:rPr lang="fr-FR" dirty="0" err="1"/>
              <a:t>traffic</a:t>
            </a:r>
            <a:r>
              <a:rPr lang="fr-FR" dirty="0"/>
              <a:t>. </a:t>
            </a:r>
          </a:p>
          <a:p>
            <a:r>
              <a:rPr lang="fr-FR" dirty="0"/>
              <a:t>Performance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the cause of </a:t>
            </a:r>
            <a:r>
              <a:rPr lang="fr-FR" dirty="0" err="1"/>
              <a:t>outages</a:t>
            </a:r>
            <a:r>
              <a:rPr lang="fr-FR" dirty="0"/>
              <a:t> of major </a:t>
            </a:r>
            <a:r>
              <a:rPr lang="fr-FR" dirty="0" err="1"/>
              <a:t>companies</a:t>
            </a:r>
            <a:r>
              <a:rPr lang="fr-FR" dirty="0"/>
              <a:t> services multiple times in the </a:t>
            </a:r>
            <a:r>
              <a:rPr lang="fr-FR" dirty="0" err="1"/>
              <a:t>past</a:t>
            </a:r>
            <a:r>
              <a:rPr lang="fr-FR" dirty="0"/>
              <a:t> </a:t>
            </a:r>
            <a:r>
              <a:rPr lang="fr-FR" dirty="0" err="1"/>
              <a:t>years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292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9305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We’ll</a:t>
            </a:r>
            <a:r>
              <a:rPr lang="fr-FR" dirty="0"/>
              <a:t> </a:t>
            </a:r>
            <a:r>
              <a:rPr lang="fr-FR" dirty="0" err="1"/>
              <a:t>see</a:t>
            </a:r>
            <a:endParaRPr lang="fr-FR" dirty="0"/>
          </a:p>
          <a:p>
            <a:r>
              <a:rPr lang="fr-FR" dirty="0"/>
              <a:t>1 - </a:t>
            </a:r>
            <a:r>
              <a:rPr lang="fr-FR" dirty="0" err="1"/>
              <a:t>theory</a:t>
            </a:r>
            <a:endParaRPr lang="fr-FR" dirty="0"/>
          </a:p>
          <a:p>
            <a:r>
              <a:rPr lang="fr-FR" dirty="0"/>
              <a:t>2</a:t>
            </a:r>
            <a:r>
              <a:rPr lang="fr-FR" baseline="30000" dirty="0"/>
              <a:t> - </a:t>
            </a:r>
            <a:r>
              <a:rPr lang="fr-FR" dirty="0"/>
              <a:t>use case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021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351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18A36-6CFB-41B3-B071-3B8D70F41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Source Sans Pro" panose="020B0703030403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6B006FA-DE90-4E14-9DCF-2C990EB91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E9398E-81F3-4DE4-981D-8E5571A9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1DA680-C68B-439F-B28E-6BFF6C6A7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2827E5-9501-4BDB-9712-33B83782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611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858674-608D-4B1E-A5C1-42F54A14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4CBF05-376B-4B81-8FAC-C42903E3CD0E}"/>
              </a:ext>
            </a:extLst>
          </p:cNvPr>
          <p:cNvSpPr/>
          <p:nvPr userDrawn="1"/>
        </p:nvSpPr>
        <p:spPr>
          <a:xfrm>
            <a:off x="0" y="6067369"/>
            <a:ext cx="12192000" cy="136525"/>
          </a:xfrm>
          <a:prstGeom prst="rect">
            <a:avLst/>
          </a:prstGeom>
          <a:solidFill>
            <a:srgbClr val="F6C82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EAA677-A774-4FB3-A8EF-6B70A4D01F47}"/>
              </a:ext>
            </a:extLst>
          </p:cNvPr>
          <p:cNvSpPr/>
          <p:nvPr userDrawn="1"/>
        </p:nvSpPr>
        <p:spPr>
          <a:xfrm>
            <a:off x="0" y="6203895"/>
            <a:ext cx="12192000" cy="6541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E07309-541F-4945-8F86-375FACA6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80D4E4-F0C9-44B2-AE3A-A75FBBAA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85C520-64E6-4310-B9C3-148167B5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44502-1405-47C3-BF8F-27605792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25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858674-608D-4B1E-A5C1-42F54A14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4CBF05-376B-4B81-8FAC-C42903E3CD0E}"/>
              </a:ext>
            </a:extLst>
          </p:cNvPr>
          <p:cNvSpPr/>
          <p:nvPr userDrawn="1"/>
        </p:nvSpPr>
        <p:spPr>
          <a:xfrm rot="5061599">
            <a:off x="-4036453" y="2956048"/>
            <a:ext cx="7545473" cy="1630047"/>
          </a:xfrm>
          <a:prstGeom prst="rect">
            <a:avLst/>
          </a:prstGeom>
          <a:solidFill>
            <a:srgbClr val="F6C82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EAA677-A774-4FB3-A8EF-6B70A4D01F47}"/>
              </a:ext>
            </a:extLst>
          </p:cNvPr>
          <p:cNvSpPr/>
          <p:nvPr userDrawn="1"/>
        </p:nvSpPr>
        <p:spPr>
          <a:xfrm rot="5190505">
            <a:off x="-4910943" y="2082227"/>
            <a:ext cx="7584869" cy="30539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E07309-541F-4945-8F86-375FACA6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80D4E4-F0C9-44B2-AE3A-A75FBBAA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85C520-64E6-4310-B9C3-148167B5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44502-1405-47C3-BF8F-27605792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6951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89C357-AEDD-4178-937F-D227FEEF4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22E28D-20E3-4B0C-8B86-188D2BBCE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7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8D6CAE-1913-44F5-9069-E78C13028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185D56-15C5-48F5-8E93-1CF74766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4E91D8-5BB8-4296-9228-E4F7D3DD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8399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EA37AFE7-CE9F-44A1-B5F8-24B2787A5F67}"/>
              </a:ext>
            </a:extLst>
          </p:cNvPr>
          <p:cNvGrpSpPr/>
          <p:nvPr userDrawn="1"/>
        </p:nvGrpSpPr>
        <p:grpSpPr>
          <a:xfrm>
            <a:off x="-299328" y="-358017"/>
            <a:ext cx="13452851" cy="2850454"/>
            <a:chOff x="-299328" y="-358017"/>
            <a:chExt cx="13452851" cy="285045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868EEC-194F-4C76-BE55-6331651AD110}"/>
                </a:ext>
              </a:extLst>
            </p:cNvPr>
            <p:cNvSpPr/>
            <p:nvPr userDrawn="1"/>
          </p:nvSpPr>
          <p:spPr>
            <a:xfrm>
              <a:off x="-299328" y="390859"/>
              <a:ext cx="13397779" cy="2101578"/>
            </a:xfrm>
            <a:prstGeom prst="rect">
              <a:avLst/>
            </a:prstGeom>
            <a:solidFill>
              <a:srgbClr val="F6C82B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7ED729-A5DB-49D5-95F6-F0B67A3BF84A}"/>
                </a:ext>
              </a:extLst>
            </p:cNvPr>
            <p:cNvSpPr/>
            <p:nvPr userDrawn="1"/>
          </p:nvSpPr>
          <p:spPr>
            <a:xfrm rot="21427628">
              <a:off x="-244256" y="-358017"/>
              <a:ext cx="13397779" cy="253349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7EC92D-19F0-4122-B338-12C7FFF74A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71833"/>
            <a:ext cx="5181600" cy="3505131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AE9EF9-A870-49D9-B6AD-04134FB3F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89029"/>
            <a:ext cx="5181600" cy="348793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C0220B-2C19-454C-8E63-E423CC53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B0BDE7F-F9B3-4C11-BF35-7B413E9D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791995-F49E-42C8-B765-5E0EE0D42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66C92800-A40A-40F7-B385-31F084FF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6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FCD06069-42DA-4E2E-8C5E-562A83C94C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54102"/>
            <a:ext cx="10515600" cy="1057275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fr-FR" dirty="0"/>
              <a:t>Sous titre</a:t>
            </a:r>
          </a:p>
        </p:txBody>
      </p:sp>
    </p:spTree>
    <p:extLst>
      <p:ext uri="{BB962C8B-B14F-4D97-AF65-F5344CB8AC3E}">
        <p14:creationId xmlns:p14="http://schemas.microsoft.com/office/powerpoint/2010/main" val="3643881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E156A-6505-417A-9B29-DF6A9FB77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8E428C-0152-4647-800D-BB5A1F8C2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7F7931-2FE9-4EBE-822B-B6A68E5BB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884CDE0-FCC2-4AFC-9344-843AF3B05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1D1CB6E-E1B8-4F97-B302-EE516B913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BB5E901-A557-4798-B443-68B13177C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5FB408E-3720-4A89-B3AE-CD3DB3B90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FAF9915-3B7B-450D-8438-3E55A744D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46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F73E04-5E8B-4716-ACC2-8BA1EA1E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FF90E14-5B32-4660-8966-0477005A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4F9F81-22A0-4006-8DC1-A783F88F5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3F7FA63-5AD0-40A7-B774-5056C7642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606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2608CB-CEBB-4ED8-8C8A-652B91471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0C954C4-51E0-41CB-AB84-C1684B013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A22872-4DD0-4D38-9BB3-094446BD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86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13D3B-7BA1-4083-9CB6-7B96350D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888A94-9DD0-4393-956F-9C8CCE9BC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24442F0-85FC-4293-80D4-7A926D8F6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E74C94C-92D1-44D6-80CC-411B478BD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0577798-4251-4B88-AB15-998B82256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29AB62-8C93-4AB6-A267-140E9274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30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3F9E1B-CAD2-42F6-A24D-23CA19990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0852DD-246F-4B7A-82CB-D3BAD1DA7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AECB8D-9081-4557-A7CE-5D41AD577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190F025-4623-436C-84E5-538DDC3D2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33E9975-1DEF-4F97-A6D8-F67D666F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5CBEFD-5E1C-4A4F-AB60-8BF5648F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271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E65766-D6BB-492E-8D66-1BCC31DD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509662A-1453-42E3-BB02-671C41B2D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398273-C77A-458B-9A80-73A2BA8E7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F36417-FE56-48E9-82A4-D2876C27D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4F9E44-D5C9-4FAC-9236-DD796839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65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858674-608D-4B1E-A5C1-42F54A14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4CBF05-376B-4B81-8FAC-C42903E3CD0E}"/>
              </a:ext>
            </a:extLst>
          </p:cNvPr>
          <p:cNvSpPr/>
          <p:nvPr userDrawn="1"/>
        </p:nvSpPr>
        <p:spPr>
          <a:xfrm>
            <a:off x="0" y="6067369"/>
            <a:ext cx="12192000" cy="136525"/>
          </a:xfrm>
          <a:prstGeom prst="rect">
            <a:avLst/>
          </a:prstGeom>
          <a:solidFill>
            <a:srgbClr val="F6C82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EAA677-A774-4FB3-A8EF-6B70A4D01F47}"/>
              </a:ext>
            </a:extLst>
          </p:cNvPr>
          <p:cNvSpPr/>
          <p:nvPr userDrawn="1"/>
        </p:nvSpPr>
        <p:spPr>
          <a:xfrm>
            <a:off x="0" y="6203895"/>
            <a:ext cx="12192000" cy="6541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E07309-541F-4945-8F86-375FACA6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80D4E4-F0C9-44B2-AE3A-A75FBBAA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85C520-64E6-4310-B9C3-148167B5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44502-1405-47C3-BF8F-27605792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838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4D5C0CC-44FA-429E-9A86-68C71F7DD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2C8C1D5-E03E-4050-B008-0B7C5DBB9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CEE7BC-1B2E-4B9F-8018-FC8BDB15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E77392-CCF1-4C19-8352-3668A123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51150F-1393-428B-A3AA-19E3E6AD6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96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858674-608D-4B1E-A5C1-42F54A14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61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E07309-541F-4945-8F86-375FACA6A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4957763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80D4E4-F0C9-44B2-AE3A-A75FBBAA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85C520-64E6-4310-B9C3-148167B5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44502-1405-47C3-BF8F-27605792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1944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E281E973-1811-430C-8E0C-1F4C6EFFE17A}"/>
              </a:ext>
            </a:extLst>
          </p:cNvPr>
          <p:cNvGrpSpPr/>
          <p:nvPr userDrawn="1"/>
        </p:nvGrpSpPr>
        <p:grpSpPr>
          <a:xfrm>
            <a:off x="-299328" y="-358017"/>
            <a:ext cx="13452851" cy="2850454"/>
            <a:chOff x="-299328" y="-358017"/>
            <a:chExt cx="13452851" cy="285045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C9489F-0C28-44C6-84A2-8F53E722FAAF}"/>
                </a:ext>
              </a:extLst>
            </p:cNvPr>
            <p:cNvSpPr/>
            <p:nvPr userDrawn="1"/>
          </p:nvSpPr>
          <p:spPr>
            <a:xfrm>
              <a:off x="-299328" y="390859"/>
              <a:ext cx="13397779" cy="2101578"/>
            </a:xfrm>
            <a:prstGeom prst="rect">
              <a:avLst/>
            </a:prstGeom>
            <a:solidFill>
              <a:srgbClr val="F6C82B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C86180-6BC7-4B8E-ABEA-AB12EC272B70}"/>
                </a:ext>
              </a:extLst>
            </p:cNvPr>
            <p:cNvSpPr/>
            <p:nvPr userDrawn="1"/>
          </p:nvSpPr>
          <p:spPr>
            <a:xfrm rot="21427628">
              <a:off x="-244256" y="-358017"/>
              <a:ext cx="13397779" cy="253349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4858674-608D-4B1E-A5C1-42F54A14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6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E07309-541F-4945-8F86-375FACA6A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38510"/>
            <a:ext cx="10515600" cy="2938463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80D4E4-F0C9-44B2-AE3A-A75FBBAA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85C520-64E6-4310-B9C3-148167B5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44502-1405-47C3-BF8F-27605792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55477A-F73E-4D58-B2F3-9D1585B097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54102"/>
            <a:ext cx="10515600" cy="1057275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fr-FR" dirty="0"/>
              <a:t>Sous titre</a:t>
            </a:r>
          </a:p>
        </p:txBody>
      </p:sp>
    </p:spTree>
    <p:extLst>
      <p:ext uri="{BB962C8B-B14F-4D97-AF65-F5344CB8AC3E}">
        <p14:creationId xmlns:p14="http://schemas.microsoft.com/office/powerpoint/2010/main" val="1299151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858674-608D-4B1E-A5C1-42F54A14A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361" y="2103447"/>
            <a:ext cx="417540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de la slide</a:t>
            </a:r>
          </a:p>
        </p:txBody>
      </p:sp>
      <p:pic>
        <p:nvPicPr>
          <p:cNvPr id="10" name="Image 9" descr="Une image contenant signe&#10;&#10;Description générée automatiquement">
            <a:extLst>
              <a:ext uri="{FF2B5EF4-FFF2-40B4-BE49-F238E27FC236}">
                <a16:creationId xmlns:a16="http://schemas.microsoft.com/office/drawing/2014/main" id="{B18689C6-15E0-436B-9E0C-D903C598D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7" y="300292"/>
            <a:ext cx="416163" cy="41616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00CEB2D-6FB3-4E2D-91FB-FAC0FB2A58F5}"/>
              </a:ext>
            </a:extLst>
          </p:cNvPr>
          <p:cNvSpPr txBox="1"/>
          <p:nvPr userDrawn="1"/>
        </p:nvSpPr>
        <p:spPr>
          <a:xfrm>
            <a:off x="755474" y="347121"/>
            <a:ext cx="270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>
                <a:latin typeface="Source Sans Pro" panose="020B0503030403020204" pitchFamily="34" charset="0"/>
              </a:rPr>
              <a:t>siliceum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2B73F25-83E6-4209-A638-1A40109988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497" y="3599769"/>
            <a:ext cx="4175267" cy="104616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lumMod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lumMod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3CEFFB-2132-41F5-AC9E-B76CA339ADCE}"/>
              </a:ext>
            </a:extLst>
          </p:cNvPr>
          <p:cNvSpPr/>
          <p:nvPr userDrawn="1"/>
        </p:nvSpPr>
        <p:spPr>
          <a:xfrm rot="260135">
            <a:off x="5986489" y="-443238"/>
            <a:ext cx="6447099" cy="8142790"/>
          </a:xfrm>
          <a:custGeom>
            <a:avLst/>
            <a:gdLst>
              <a:gd name="connsiteX0" fmla="*/ 0 w 6088283"/>
              <a:gd name="connsiteY0" fmla="*/ 0 h 8027043"/>
              <a:gd name="connsiteX1" fmla="*/ 6088283 w 6088283"/>
              <a:gd name="connsiteY1" fmla="*/ 0 h 8027043"/>
              <a:gd name="connsiteX2" fmla="*/ 6088283 w 6088283"/>
              <a:gd name="connsiteY2" fmla="*/ 8027043 h 8027043"/>
              <a:gd name="connsiteX3" fmla="*/ 0 w 6088283"/>
              <a:gd name="connsiteY3" fmla="*/ 8027043 h 8027043"/>
              <a:gd name="connsiteX4" fmla="*/ 0 w 6088283"/>
              <a:gd name="connsiteY4" fmla="*/ 0 h 8027043"/>
              <a:gd name="connsiteX0" fmla="*/ 358815 w 6447098"/>
              <a:gd name="connsiteY0" fmla="*/ 0 h 8142790"/>
              <a:gd name="connsiteX1" fmla="*/ 6447098 w 6447098"/>
              <a:gd name="connsiteY1" fmla="*/ 0 h 8142790"/>
              <a:gd name="connsiteX2" fmla="*/ 6447098 w 6447098"/>
              <a:gd name="connsiteY2" fmla="*/ 8027043 h 8142790"/>
              <a:gd name="connsiteX3" fmla="*/ 0 w 6447098"/>
              <a:gd name="connsiteY3" fmla="*/ 8142790 h 8142790"/>
              <a:gd name="connsiteX4" fmla="*/ 358815 w 6447098"/>
              <a:gd name="connsiteY4" fmla="*/ 0 h 814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098" h="8142790">
                <a:moveTo>
                  <a:pt x="358815" y="0"/>
                </a:moveTo>
                <a:lnTo>
                  <a:pt x="6447098" y="0"/>
                </a:lnTo>
                <a:lnTo>
                  <a:pt x="6447098" y="8027043"/>
                </a:lnTo>
                <a:lnTo>
                  <a:pt x="0" y="8142790"/>
                </a:lnTo>
                <a:lnTo>
                  <a:pt x="358815" y="0"/>
                </a:lnTo>
                <a:close/>
              </a:path>
            </a:pathLst>
          </a:custGeom>
          <a:solidFill>
            <a:srgbClr val="F6C82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rgbClr val="F6C82B"/>
              </a:solidFill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4206F961-7E84-4CC2-9E3C-91AD5A0C3624}"/>
              </a:ext>
            </a:extLst>
          </p:cNvPr>
          <p:cNvSpPr/>
          <p:nvPr userDrawn="1"/>
        </p:nvSpPr>
        <p:spPr>
          <a:xfrm>
            <a:off x="6285053" y="-471625"/>
            <a:ext cx="6447099" cy="8142790"/>
          </a:xfrm>
          <a:custGeom>
            <a:avLst/>
            <a:gdLst>
              <a:gd name="connsiteX0" fmla="*/ 0 w 6088283"/>
              <a:gd name="connsiteY0" fmla="*/ 0 h 8027043"/>
              <a:gd name="connsiteX1" fmla="*/ 6088283 w 6088283"/>
              <a:gd name="connsiteY1" fmla="*/ 0 h 8027043"/>
              <a:gd name="connsiteX2" fmla="*/ 6088283 w 6088283"/>
              <a:gd name="connsiteY2" fmla="*/ 8027043 h 8027043"/>
              <a:gd name="connsiteX3" fmla="*/ 0 w 6088283"/>
              <a:gd name="connsiteY3" fmla="*/ 8027043 h 8027043"/>
              <a:gd name="connsiteX4" fmla="*/ 0 w 6088283"/>
              <a:gd name="connsiteY4" fmla="*/ 0 h 8027043"/>
              <a:gd name="connsiteX0" fmla="*/ 358815 w 6447098"/>
              <a:gd name="connsiteY0" fmla="*/ 0 h 8142790"/>
              <a:gd name="connsiteX1" fmla="*/ 6447098 w 6447098"/>
              <a:gd name="connsiteY1" fmla="*/ 0 h 8142790"/>
              <a:gd name="connsiteX2" fmla="*/ 6447098 w 6447098"/>
              <a:gd name="connsiteY2" fmla="*/ 8027043 h 8142790"/>
              <a:gd name="connsiteX3" fmla="*/ 0 w 6447098"/>
              <a:gd name="connsiteY3" fmla="*/ 8142790 h 8142790"/>
              <a:gd name="connsiteX4" fmla="*/ 358815 w 6447098"/>
              <a:gd name="connsiteY4" fmla="*/ 0 h 814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098" h="8142790">
                <a:moveTo>
                  <a:pt x="358815" y="0"/>
                </a:moveTo>
                <a:lnTo>
                  <a:pt x="6447098" y="0"/>
                </a:lnTo>
                <a:lnTo>
                  <a:pt x="6447098" y="8027043"/>
                </a:lnTo>
                <a:lnTo>
                  <a:pt x="0" y="8142790"/>
                </a:lnTo>
                <a:lnTo>
                  <a:pt x="35881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6" name="Espace réservé pour une image  15">
            <a:extLst>
              <a:ext uri="{FF2B5EF4-FFF2-40B4-BE49-F238E27FC236}">
                <a16:creationId xmlns:a16="http://schemas.microsoft.com/office/drawing/2014/main" id="{2AE528F3-C974-4654-9135-963A8FF6A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20996" y="2085801"/>
            <a:ext cx="2946693" cy="2686398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653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858674-608D-4B1E-A5C1-42F54A14A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361" y="2103447"/>
            <a:ext cx="417540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2B73F25-83E6-4209-A638-1A40109988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497" y="3599769"/>
            <a:ext cx="4175267" cy="104616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lumMod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lumMod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3CEFFB-2132-41F5-AC9E-B76CA339ADCE}"/>
              </a:ext>
            </a:extLst>
          </p:cNvPr>
          <p:cNvSpPr/>
          <p:nvPr userDrawn="1"/>
        </p:nvSpPr>
        <p:spPr>
          <a:xfrm rot="260135">
            <a:off x="5986489" y="-443238"/>
            <a:ext cx="6447099" cy="8142790"/>
          </a:xfrm>
          <a:custGeom>
            <a:avLst/>
            <a:gdLst>
              <a:gd name="connsiteX0" fmla="*/ 0 w 6088283"/>
              <a:gd name="connsiteY0" fmla="*/ 0 h 8027043"/>
              <a:gd name="connsiteX1" fmla="*/ 6088283 w 6088283"/>
              <a:gd name="connsiteY1" fmla="*/ 0 h 8027043"/>
              <a:gd name="connsiteX2" fmla="*/ 6088283 w 6088283"/>
              <a:gd name="connsiteY2" fmla="*/ 8027043 h 8027043"/>
              <a:gd name="connsiteX3" fmla="*/ 0 w 6088283"/>
              <a:gd name="connsiteY3" fmla="*/ 8027043 h 8027043"/>
              <a:gd name="connsiteX4" fmla="*/ 0 w 6088283"/>
              <a:gd name="connsiteY4" fmla="*/ 0 h 8027043"/>
              <a:gd name="connsiteX0" fmla="*/ 358815 w 6447098"/>
              <a:gd name="connsiteY0" fmla="*/ 0 h 8142790"/>
              <a:gd name="connsiteX1" fmla="*/ 6447098 w 6447098"/>
              <a:gd name="connsiteY1" fmla="*/ 0 h 8142790"/>
              <a:gd name="connsiteX2" fmla="*/ 6447098 w 6447098"/>
              <a:gd name="connsiteY2" fmla="*/ 8027043 h 8142790"/>
              <a:gd name="connsiteX3" fmla="*/ 0 w 6447098"/>
              <a:gd name="connsiteY3" fmla="*/ 8142790 h 8142790"/>
              <a:gd name="connsiteX4" fmla="*/ 358815 w 6447098"/>
              <a:gd name="connsiteY4" fmla="*/ 0 h 814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098" h="8142790">
                <a:moveTo>
                  <a:pt x="358815" y="0"/>
                </a:moveTo>
                <a:lnTo>
                  <a:pt x="6447098" y="0"/>
                </a:lnTo>
                <a:lnTo>
                  <a:pt x="6447098" y="8027043"/>
                </a:lnTo>
                <a:lnTo>
                  <a:pt x="0" y="8142790"/>
                </a:lnTo>
                <a:lnTo>
                  <a:pt x="358815" y="0"/>
                </a:lnTo>
                <a:close/>
              </a:path>
            </a:pathLst>
          </a:custGeom>
          <a:solidFill>
            <a:srgbClr val="F6C82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rgbClr val="F6C82B"/>
              </a:solidFill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4206F961-7E84-4CC2-9E3C-91AD5A0C3624}"/>
              </a:ext>
            </a:extLst>
          </p:cNvPr>
          <p:cNvSpPr/>
          <p:nvPr userDrawn="1"/>
        </p:nvSpPr>
        <p:spPr>
          <a:xfrm>
            <a:off x="6285053" y="-471625"/>
            <a:ext cx="6447099" cy="8142790"/>
          </a:xfrm>
          <a:custGeom>
            <a:avLst/>
            <a:gdLst>
              <a:gd name="connsiteX0" fmla="*/ 0 w 6088283"/>
              <a:gd name="connsiteY0" fmla="*/ 0 h 8027043"/>
              <a:gd name="connsiteX1" fmla="*/ 6088283 w 6088283"/>
              <a:gd name="connsiteY1" fmla="*/ 0 h 8027043"/>
              <a:gd name="connsiteX2" fmla="*/ 6088283 w 6088283"/>
              <a:gd name="connsiteY2" fmla="*/ 8027043 h 8027043"/>
              <a:gd name="connsiteX3" fmla="*/ 0 w 6088283"/>
              <a:gd name="connsiteY3" fmla="*/ 8027043 h 8027043"/>
              <a:gd name="connsiteX4" fmla="*/ 0 w 6088283"/>
              <a:gd name="connsiteY4" fmla="*/ 0 h 8027043"/>
              <a:gd name="connsiteX0" fmla="*/ 358815 w 6447098"/>
              <a:gd name="connsiteY0" fmla="*/ 0 h 8142790"/>
              <a:gd name="connsiteX1" fmla="*/ 6447098 w 6447098"/>
              <a:gd name="connsiteY1" fmla="*/ 0 h 8142790"/>
              <a:gd name="connsiteX2" fmla="*/ 6447098 w 6447098"/>
              <a:gd name="connsiteY2" fmla="*/ 8027043 h 8142790"/>
              <a:gd name="connsiteX3" fmla="*/ 0 w 6447098"/>
              <a:gd name="connsiteY3" fmla="*/ 8142790 h 8142790"/>
              <a:gd name="connsiteX4" fmla="*/ 358815 w 6447098"/>
              <a:gd name="connsiteY4" fmla="*/ 0 h 814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098" h="8142790">
                <a:moveTo>
                  <a:pt x="358815" y="0"/>
                </a:moveTo>
                <a:lnTo>
                  <a:pt x="6447098" y="0"/>
                </a:lnTo>
                <a:lnTo>
                  <a:pt x="6447098" y="8027043"/>
                </a:lnTo>
                <a:lnTo>
                  <a:pt x="0" y="8142790"/>
                </a:lnTo>
                <a:lnTo>
                  <a:pt x="35881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6" name="Espace réservé pour une image  15">
            <a:extLst>
              <a:ext uri="{FF2B5EF4-FFF2-40B4-BE49-F238E27FC236}">
                <a16:creationId xmlns:a16="http://schemas.microsoft.com/office/drawing/2014/main" id="{2AE528F3-C974-4654-9135-963A8FF6A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20996" y="2085801"/>
            <a:ext cx="2946693" cy="2686398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051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3CEFFB-2132-41F5-AC9E-B76CA339ADCE}"/>
              </a:ext>
            </a:extLst>
          </p:cNvPr>
          <p:cNvSpPr/>
          <p:nvPr userDrawn="1"/>
        </p:nvSpPr>
        <p:spPr>
          <a:xfrm rot="260135">
            <a:off x="5986489" y="-443238"/>
            <a:ext cx="6447099" cy="8142790"/>
          </a:xfrm>
          <a:custGeom>
            <a:avLst/>
            <a:gdLst>
              <a:gd name="connsiteX0" fmla="*/ 0 w 6088283"/>
              <a:gd name="connsiteY0" fmla="*/ 0 h 8027043"/>
              <a:gd name="connsiteX1" fmla="*/ 6088283 w 6088283"/>
              <a:gd name="connsiteY1" fmla="*/ 0 h 8027043"/>
              <a:gd name="connsiteX2" fmla="*/ 6088283 w 6088283"/>
              <a:gd name="connsiteY2" fmla="*/ 8027043 h 8027043"/>
              <a:gd name="connsiteX3" fmla="*/ 0 w 6088283"/>
              <a:gd name="connsiteY3" fmla="*/ 8027043 h 8027043"/>
              <a:gd name="connsiteX4" fmla="*/ 0 w 6088283"/>
              <a:gd name="connsiteY4" fmla="*/ 0 h 8027043"/>
              <a:gd name="connsiteX0" fmla="*/ 358815 w 6447098"/>
              <a:gd name="connsiteY0" fmla="*/ 0 h 8142790"/>
              <a:gd name="connsiteX1" fmla="*/ 6447098 w 6447098"/>
              <a:gd name="connsiteY1" fmla="*/ 0 h 8142790"/>
              <a:gd name="connsiteX2" fmla="*/ 6447098 w 6447098"/>
              <a:gd name="connsiteY2" fmla="*/ 8027043 h 8142790"/>
              <a:gd name="connsiteX3" fmla="*/ 0 w 6447098"/>
              <a:gd name="connsiteY3" fmla="*/ 8142790 h 8142790"/>
              <a:gd name="connsiteX4" fmla="*/ 358815 w 6447098"/>
              <a:gd name="connsiteY4" fmla="*/ 0 h 814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098" h="8142790">
                <a:moveTo>
                  <a:pt x="358815" y="0"/>
                </a:moveTo>
                <a:lnTo>
                  <a:pt x="6447098" y="0"/>
                </a:lnTo>
                <a:lnTo>
                  <a:pt x="6447098" y="8027043"/>
                </a:lnTo>
                <a:lnTo>
                  <a:pt x="0" y="8142790"/>
                </a:lnTo>
                <a:lnTo>
                  <a:pt x="358815" y="0"/>
                </a:lnTo>
                <a:close/>
              </a:path>
            </a:pathLst>
          </a:custGeom>
          <a:solidFill>
            <a:srgbClr val="F6C82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rgbClr val="F6C82B"/>
              </a:solidFill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4206F961-7E84-4CC2-9E3C-91AD5A0C3624}"/>
              </a:ext>
            </a:extLst>
          </p:cNvPr>
          <p:cNvSpPr/>
          <p:nvPr userDrawn="1"/>
        </p:nvSpPr>
        <p:spPr>
          <a:xfrm>
            <a:off x="6285053" y="-471625"/>
            <a:ext cx="6447099" cy="8142790"/>
          </a:xfrm>
          <a:custGeom>
            <a:avLst/>
            <a:gdLst>
              <a:gd name="connsiteX0" fmla="*/ 0 w 6088283"/>
              <a:gd name="connsiteY0" fmla="*/ 0 h 8027043"/>
              <a:gd name="connsiteX1" fmla="*/ 6088283 w 6088283"/>
              <a:gd name="connsiteY1" fmla="*/ 0 h 8027043"/>
              <a:gd name="connsiteX2" fmla="*/ 6088283 w 6088283"/>
              <a:gd name="connsiteY2" fmla="*/ 8027043 h 8027043"/>
              <a:gd name="connsiteX3" fmla="*/ 0 w 6088283"/>
              <a:gd name="connsiteY3" fmla="*/ 8027043 h 8027043"/>
              <a:gd name="connsiteX4" fmla="*/ 0 w 6088283"/>
              <a:gd name="connsiteY4" fmla="*/ 0 h 8027043"/>
              <a:gd name="connsiteX0" fmla="*/ 358815 w 6447098"/>
              <a:gd name="connsiteY0" fmla="*/ 0 h 8142790"/>
              <a:gd name="connsiteX1" fmla="*/ 6447098 w 6447098"/>
              <a:gd name="connsiteY1" fmla="*/ 0 h 8142790"/>
              <a:gd name="connsiteX2" fmla="*/ 6447098 w 6447098"/>
              <a:gd name="connsiteY2" fmla="*/ 8027043 h 8142790"/>
              <a:gd name="connsiteX3" fmla="*/ 0 w 6447098"/>
              <a:gd name="connsiteY3" fmla="*/ 8142790 h 8142790"/>
              <a:gd name="connsiteX4" fmla="*/ 358815 w 6447098"/>
              <a:gd name="connsiteY4" fmla="*/ 0 h 814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098" h="8142790">
                <a:moveTo>
                  <a:pt x="358815" y="0"/>
                </a:moveTo>
                <a:lnTo>
                  <a:pt x="6447098" y="0"/>
                </a:lnTo>
                <a:lnTo>
                  <a:pt x="6447098" y="8027043"/>
                </a:lnTo>
                <a:lnTo>
                  <a:pt x="0" y="8142790"/>
                </a:lnTo>
                <a:lnTo>
                  <a:pt x="35881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65A1DEA8-B2B8-4E98-9180-25E7190A753A}"/>
              </a:ext>
            </a:extLst>
          </p:cNvPr>
          <p:cNvSpPr/>
          <p:nvPr userDrawn="1"/>
        </p:nvSpPr>
        <p:spPr>
          <a:xfrm rot="16200000">
            <a:off x="3149963" y="1948436"/>
            <a:ext cx="6447098" cy="14684975"/>
          </a:xfrm>
          <a:custGeom>
            <a:avLst/>
            <a:gdLst>
              <a:gd name="connsiteX0" fmla="*/ 0 w 6088283"/>
              <a:gd name="connsiteY0" fmla="*/ 0 h 8027043"/>
              <a:gd name="connsiteX1" fmla="*/ 6088283 w 6088283"/>
              <a:gd name="connsiteY1" fmla="*/ 0 h 8027043"/>
              <a:gd name="connsiteX2" fmla="*/ 6088283 w 6088283"/>
              <a:gd name="connsiteY2" fmla="*/ 8027043 h 8027043"/>
              <a:gd name="connsiteX3" fmla="*/ 0 w 6088283"/>
              <a:gd name="connsiteY3" fmla="*/ 8027043 h 8027043"/>
              <a:gd name="connsiteX4" fmla="*/ 0 w 6088283"/>
              <a:gd name="connsiteY4" fmla="*/ 0 h 8027043"/>
              <a:gd name="connsiteX0" fmla="*/ 358815 w 6447098"/>
              <a:gd name="connsiteY0" fmla="*/ 0 h 8142790"/>
              <a:gd name="connsiteX1" fmla="*/ 6447098 w 6447098"/>
              <a:gd name="connsiteY1" fmla="*/ 0 h 8142790"/>
              <a:gd name="connsiteX2" fmla="*/ 6447098 w 6447098"/>
              <a:gd name="connsiteY2" fmla="*/ 8027043 h 8142790"/>
              <a:gd name="connsiteX3" fmla="*/ 0 w 6447098"/>
              <a:gd name="connsiteY3" fmla="*/ 8142790 h 8142790"/>
              <a:gd name="connsiteX4" fmla="*/ 358815 w 6447098"/>
              <a:gd name="connsiteY4" fmla="*/ 0 h 814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098" h="8142790">
                <a:moveTo>
                  <a:pt x="358815" y="0"/>
                </a:moveTo>
                <a:lnTo>
                  <a:pt x="6447098" y="0"/>
                </a:lnTo>
                <a:lnTo>
                  <a:pt x="6447098" y="8027043"/>
                </a:lnTo>
                <a:lnTo>
                  <a:pt x="0" y="8142790"/>
                </a:lnTo>
                <a:lnTo>
                  <a:pt x="35881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858674-608D-4B1E-A5C1-42F54A14A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16" y="178847"/>
            <a:ext cx="5062725" cy="622347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2B73F25-83E6-4209-A638-1A40109988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879" y="801190"/>
            <a:ext cx="5062560" cy="470262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lumMod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lumMod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84EB5C5-014C-46C1-B702-7FA2A7197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31894" y="1271462"/>
            <a:ext cx="3944937" cy="502031"/>
          </a:xfrm>
        </p:spPr>
        <p:txBody>
          <a:bodyPr/>
          <a:lstStyle>
            <a:lvl1pPr marL="0" indent="0" algn="ctr">
              <a:buNone/>
              <a:defRPr b="1">
                <a:latin typeface="Source Sans Pro" panose="020B0503030403020204" pitchFamily="34" charset="0"/>
              </a:defRPr>
            </a:lvl1pPr>
            <a:lvl2pPr>
              <a:defRPr b="1">
                <a:latin typeface="Source Sans Pro" panose="020B0503030403020204" pitchFamily="34" charset="0"/>
              </a:defRPr>
            </a:lvl2pPr>
            <a:lvl3pPr>
              <a:defRPr b="1">
                <a:latin typeface="Source Sans Pro" panose="020B0503030403020204" pitchFamily="34" charset="0"/>
              </a:defRPr>
            </a:lvl3pPr>
            <a:lvl4pPr>
              <a:defRPr b="1">
                <a:latin typeface="Source Sans Pro" panose="020B0503030403020204" pitchFamily="34" charset="0"/>
              </a:defRPr>
            </a:lvl4pPr>
            <a:lvl5pPr>
              <a:defRPr b="1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Titre 1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116BD3F0-1A56-4A1B-9905-839B59FCF9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32992" y="1271462"/>
            <a:ext cx="3944937" cy="502031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b="1">
                <a:latin typeface="Source Sans Pro" panose="020B0503030403020204" pitchFamily="34" charset="0"/>
              </a:defRPr>
            </a:lvl2pPr>
            <a:lvl3pPr>
              <a:defRPr b="1">
                <a:latin typeface="Source Sans Pro" panose="020B0503030403020204" pitchFamily="34" charset="0"/>
              </a:defRPr>
            </a:lvl3pPr>
            <a:lvl4pPr>
              <a:defRPr b="1">
                <a:latin typeface="Source Sans Pro" panose="020B0503030403020204" pitchFamily="34" charset="0"/>
              </a:defRPr>
            </a:lvl4pPr>
            <a:lvl5pPr>
              <a:defRPr b="1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Titre 2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7EEE796-FADD-47A2-90F9-BE01B0CFB12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66745" y="2062469"/>
            <a:ext cx="5062537" cy="4198631"/>
          </a:xfrm>
        </p:spPr>
        <p:txBody>
          <a:bodyPr/>
          <a:lstStyle>
            <a:lvl1pPr>
              <a:buClr>
                <a:srgbClr val="F6C82B"/>
              </a:buClr>
              <a:buSzPct val="150000"/>
              <a:defRPr/>
            </a:lvl1pPr>
            <a:lvl2pPr>
              <a:buClr>
                <a:srgbClr val="F6C82B"/>
              </a:buClr>
              <a:buSzPct val="150000"/>
              <a:defRPr/>
            </a:lvl2pPr>
            <a:lvl3pPr>
              <a:buClr>
                <a:srgbClr val="F6C82B"/>
              </a:buClr>
              <a:buSzPct val="150000"/>
              <a:defRPr/>
            </a:lvl3pPr>
            <a:lvl4pPr>
              <a:buClr>
                <a:srgbClr val="F6C82B"/>
              </a:buClr>
              <a:buSzPct val="150000"/>
              <a:defRPr/>
            </a:lvl4pPr>
            <a:lvl5pPr>
              <a:buClr>
                <a:srgbClr val="F6C82B"/>
              </a:buClr>
              <a:buSzPct val="150000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D78879DA-3F6D-40DA-95CF-A608EEC27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28802" y="2062469"/>
            <a:ext cx="5062537" cy="4198631"/>
          </a:xfrm>
        </p:spPr>
        <p:txBody>
          <a:bodyPr/>
          <a:lstStyle>
            <a:lvl1pPr>
              <a:buClr>
                <a:srgbClr val="F6C82B"/>
              </a:buClr>
              <a:buSzPct val="150000"/>
              <a:defRPr>
                <a:solidFill>
                  <a:schemeClr val="bg1"/>
                </a:solidFill>
              </a:defRPr>
            </a:lvl1pPr>
            <a:lvl2pPr>
              <a:buClr>
                <a:srgbClr val="F6C82B"/>
              </a:buClr>
              <a:buSzPct val="150000"/>
              <a:defRPr>
                <a:solidFill>
                  <a:schemeClr val="bg1"/>
                </a:solidFill>
              </a:defRPr>
            </a:lvl2pPr>
            <a:lvl3pPr>
              <a:buClr>
                <a:srgbClr val="F6C82B"/>
              </a:buClr>
              <a:buSzPct val="150000"/>
              <a:defRPr>
                <a:solidFill>
                  <a:schemeClr val="bg1"/>
                </a:solidFill>
              </a:defRPr>
            </a:lvl3pPr>
            <a:lvl4pPr>
              <a:buClr>
                <a:srgbClr val="F6C82B"/>
              </a:buClr>
              <a:buSzPct val="150000"/>
              <a:defRPr>
                <a:solidFill>
                  <a:schemeClr val="bg1"/>
                </a:solidFill>
              </a:defRPr>
            </a:lvl4pPr>
            <a:lvl5pPr>
              <a:buClr>
                <a:srgbClr val="F6C82B"/>
              </a:buClr>
              <a:buSzPct val="150000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295A600-1DA3-402E-ABBD-55B4438CC60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602B850-CD77-40AC-AEA5-394E1282710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07D8E2E-7C25-463D-9CD9-5D356A3EE24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22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DA924BB5-CDCA-4707-BCA1-0B24EC71BE1F}"/>
              </a:ext>
            </a:extLst>
          </p:cNvPr>
          <p:cNvSpPr/>
          <p:nvPr userDrawn="1"/>
        </p:nvSpPr>
        <p:spPr>
          <a:xfrm rot="10800000">
            <a:off x="6601309" y="-258889"/>
            <a:ext cx="6447099" cy="8142790"/>
          </a:xfrm>
          <a:custGeom>
            <a:avLst/>
            <a:gdLst>
              <a:gd name="connsiteX0" fmla="*/ 0 w 6088283"/>
              <a:gd name="connsiteY0" fmla="*/ 0 h 8027043"/>
              <a:gd name="connsiteX1" fmla="*/ 6088283 w 6088283"/>
              <a:gd name="connsiteY1" fmla="*/ 0 h 8027043"/>
              <a:gd name="connsiteX2" fmla="*/ 6088283 w 6088283"/>
              <a:gd name="connsiteY2" fmla="*/ 8027043 h 8027043"/>
              <a:gd name="connsiteX3" fmla="*/ 0 w 6088283"/>
              <a:gd name="connsiteY3" fmla="*/ 8027043 h 8027043"/>
              <a:gd name="connsiteX4" fmla="*/ 0 w 6088283"/>
              <a:gd name="connsiteY4" fmla="*/ 0 h 8027043"/>
              <a:gd name="connsiteX0" fmla="*/ 358815 w 6447098"/>
              <a:gd name="connsiteY0" fmla="*/ 0 h 8142790"/>
              <a:gd name="connsiteX1" fmla="*/ 6447098 w 6447098"/>
              <a:gd name="connsiteY1" fmla="*/ 0 h 8142790"/>
              <a:gd name="connsiteX2" fmla="*/ 6447098 w 6447098"/>
              <a:gd name="connsiteY2" fmla="*/ 8027043 h 8142790"/>
              <a:gd name="connsiteX3" fmla="*/ 0 w 6447098"/>
              <a:gd name="connsiteY3" fmla="*/ 8142790 h 8142790"/>
              <a:gd name="connsiteX4" fmla="*/ 358815 w 6447098"/>
              <a:gd name="connsiteY4" fmla="*/ 0 h 814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098" h="8142790">
                <a:moveTo>
                  <a:pt x="358815" y="0"/>
                </a:moveTo>
                <a:lnTo>
                  <a:pt x="6447098" y="0"/>
                </a:lnTo>
                <a:lnTo>
                  <a:pt x="6447098" y="8027043"/>
                </a:lnTo>
                <a:lnTo>
                  <a:pt x="0" y="8142790"/>
                </a:lnTo>
                <a:lnTo>
                  <a:pt x="35881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FB68948C-41E0-4620-8B56-A8FB994BE7C3}"/>
              </a:ext>
            </a:extLst>
          </p:cNvPr>
          <p:cNvSpPr/>
          <p:nvPr userDrawn="1"/>
        </p:nvSpPr>
        <p:spPr>
          <a:xfrm rot="10800000">
            <a:off x="2509833" y="-258890"/>
            <a:ext cx="6447099" cy="8142790"/>
          </a:xfrm>
          <a:custGeom>
            <a:avLst/>
            <a:gdLst>
              <a:gd name="connsiteX0" fmla="*/ 0 w 6088283"/>
              <a:gd name="connsiteY0" fmla="*/ 0 h 8027043"/>
              <a:gd name="connsiteX1" fmla="*/ 6088283 w 6088283"/>
              <a:gd name="connsiteY1" fmla="*/ 0 h 8027043"/>
              <a:gd name="connsiteX2" fmla="*/ 6088283 w 6088283"/>
              <a:gd name="connsiteY2" fmla="*/ 8027043 h 8027043"/>
              <a:gd name="connsiteX3" fmla="*/ 0 w 6088283"/>
              <a:gd name="connsiteY3" fmla="*/ 8027043 h 8027043"/>
              <a:gd name="connsiteX4" fmla="*/ 0 w 6088283"/>
              <a:gd name="connsiteY4" fmla="*/ 0 h 8027043"/>
              <a:gd name="connsiteX0" fmla="*/ 358815 w 6447098"/>
              <a:gd name="connsiteY0" fmla="*/ 0 h 8142790"/>
              <a:gd name="connsiteX1" fmla="*/ 6447098 w 6447098"/>
              <a:gd name="connsiteY1" fmla="*/ 0 h 8142790"/>
              <a:gd name="connsiteX2" fmla="*/ 6447098 w 6447098"/>
              <a:gd name="connsiteY2" fmla="*/ 8027043 h 8142790"/>
              <a:gd name="connsiteX3" fmla="*/ 0 w 6447098"/>
              <a:gd name="connsiteY3" fmla="*/ 8142790 h 8142790"/>
              <a:gd name="connsiteX4" fmla="*/ 358815 w 6447098"/>
              <a:gd name="connsiteY4" fmla="*/ 0 h 814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098" h="8142790">
                <a:moveTo>
                  <a:pt x="358815" y="0"/>
                </a:moveTo>
                <a:lnTo>
                  <a:pt x="6447098" y="0"/>
                </a:lnTo>
                <a:lnTo>
                  <a:pt x="6447098" y="8027043"/>
                </a:lnTo>
                <a:lnTo>
                  <a:pt x="0" y="8142790"/>
                </a:lnTo>
                <a:lnTo>
                  <a:pt x="358815" y="0"/>
                </a:lnTo>
                <a:close/>
              </a:path>
            </a:pathLst>
          </a:custGeom>
          <a:solidFill>
            <a:srgbClr val="F6C82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4206F961-7E84-4CC2-9E3C-91AD5A0C3624}"/>
              </a:ext>
            </a:extLst>
          </p:cNvPr>
          <p:cNvSpPr/>
          <p:nvPr userDrawn="1"/>
        </p:nvSpPr>
        <p:spPr>
          <a:xfrm rot="10800000">
            <a:off x="-249364" y="425079"/>
            <a:ext cx="4846899" cy="8264710"/>
          </a:xfrm>
          <a:custGeom>
            <a:avLst/>
            <a:gdLst>
              <a:gd name="connsiteX0" fmla="*/ 0 w 6088283"/>
              <a:gd name="connsiteY0" fmla="*/ 0 h 8027043"/>
              <a:gd name="connsiteX1" fmla="*/ 6088283 w 6088283"/>
              <a:gd name="connsiteY1" fmla="*/ 0 h 8027043"/>
              <a:gd name="connsiteX2" fmla="*/ 6088283 w 6088283"/>
              <a:gd name="connsiteY2" fmla="*/ 8027043 h 8027043"/>
              <a:gd name="connsiteX3" fmla="*/ 0 w 6088283"/>
              <a:gd name="connsiteY3" fmla="*/ 8027043 h 8027043"/>
              <a:gd name="connsiteX4" fmla="*/ 0 w 6088283"/>
              <a:gd name="connsiteY4" fmla="*/ 0 h 8027043"/>
              <a:gd name="connsiteX0" fmla="*/ 358815 w 6447098"/>
              <a:gd name="connsiteY0" fmla="*/ 0 h 8142790"/>
              <a:gd name="connsiteX1" fmla="*/ 6447098 w 6447098"/>
              <a:gd name="connsiteY1" fmla="*/ 0 h 8142790"/>
              <a:gd name="connsiteX2" fmla="*/ 6447098 w 6447098"/>
              <a:gd name="connsiteY2" fmla="*/ 8027043 h 8142790"/>
              <a:gd name="connsiteX3" fmla="*/ 0 w 6447098"/>
              <a:gd name="connsiteY3" fmla="*/ 8142790 h 8142790"/>
              <a:gd name="connsiteX4" fmla="*/ 358815 w 6447098"/>
              <a:gd name="connsiteY4" fmla="*/ 0 h 8142790"/>
              <a:gd name="connsiteX0" fmla="*/ 358815 w 6447098"/>
              <a:gd name="connsiteY0" fmla="*/ 259080 h 8401870"/>
              <a:gd name="connsiteX1" fmla="*/ 4039178 w 6447098"/>
              <a:gd name="connsiteY1" fmla="*/ 0 h 8401870"/>
              <a:gd name="connsiteX2" fmla="*/ 6447098 w 6447098"/>
              <a:gd name="connsiteY2" fmla="*/ 8286123 h 8401870"/>
              <a:gd name="connsiteX3" fmla="*/ 0 w 6447098"/>
              <a:gd name="connsiteY3" fmla="*/ 8401870 h 8401870"/>
              <a:gd name="connsiteX4" fmla="*/ 358815 w 6447098"/>
              <a:gd name="connsiteY4" fmla="*/ 259080 h 8401870"/>
              <a:gd name="connsiteX0" fmla="*/ 358815 w 6447098"/>
              <a:gd name="connsiteY0" fmla="*/ 228600 h 8371390"/>
              <a:gd name="connsiteX1" fmla="*/ 4511618 w 6447098"/>
              <a:gd name="connsiteY1" fmla="*/ 0 h 8371390"/>
              <a:gd name="connsiteX2" fmla="*/ 6447098 w 6447098"/>
              <a:gd name="connsiteY2" fmla="*/ 8255643 h 8371390"/>
              <a:gd name="connsiteX3" fmla="*/ 0 w 6447098"/>
              <a:gd name="connsiteY3" fmla="*/ 8371390 h 8371390"/>
              <a:gd name="connsiteX4" fmla="*/ 358815 w 6447098"/>
              <a:gd name="connsiteY4" fmla="*/ 228600 h 8371390"/>
              <a:gd name="connsiteX0" fmla="*/ 358815 w 4511618"/>
              <a:gd name="connsiteY0" fmla="*/ 228600 h 8371390"/>
              <a:gd name="connsiteX1" fmla="*/ 4511618 w 4511618"/>
              <a:gd name="connsiteY1" fmla="*/ 0 h 8371390"/>
              <a:gd name="connsiteX2" fmla="*/ 3261938 w 4511618"/>
              <a:gd name="connsiteY2" fmla="*/ 8240403 h 8371390"/>
              <a:gd name="connsiteX3" fmla="*/ 0 w 4511618"/>
              <a:gd name="connsiteY3" fmla="*/ 8371390 h 8371390"/>
              <a:gd name="connsiteX4" fmla="*/ 358815 w 4511618"/>
              <a:gd name="connsiteY4" fmla="*/ 228600 h 8371390"/>
              <a:gd name="connsiteX0" fmla="*/ 358815 w 4785938"/>
              <a:gd name="connsiteY0" fmla="*/ 228600 h 8371390"/>
              <a:gd name="connsiteX1" fmla="*/ 4511618 w 4785938"/>
              <a:gd name="connsiteY1" fmla="*/ 0 h 8371390"/>
              <a:gd name="connsiteX2" fmla="*/ 4785938 w 4785938"/>
              <a:gd name="connsiteY2" fmla="*/ 8270883 h 8371390"/>
              <a:gd name="connsiteX3" fmla="*/ 0 w 4785938"/>
              <a:gd name="connsiteY3" fmla="*/ 8371390 h 8371390"/>
              <a:gd name="connsiteX4" fmla="*/ 358815 w 4785938"/>
              <a:gd name="connsiteY4" fmla="*/ 228600 h 8371390"/>
              <a:gd name="connsiteX0" fmla="*/ 358815 w 4846898"/>
              <a:gd name="connsiteY0" fmla="*/ 121920 h 8264710"/>
              <a:gd name="connsiteX1" fmla="*/ 4846898 w 4846898"/>
              <a:gd name="connsiteY1" fmla="*/ 0 h 8264710"/>
              <a:gd name="connsiteX2" fmla="*/ 4785938 w 4846898"/>
              <a:gd name="connsiteY2" fmla="*/ 8164203 h 8264710"/>
              <a:gd name="connsiteX3" fmla="*/ 0 w 4846898"/>
              <a:gd name="connsiteY3" fmla="*/ 8264710 h 8264710"/>
              <a:gd name="connsiteX4" fmla="*/ 358815 w 4846898"/>
              <a:gd name="connsiteY4" fmla="*/ 121920 h 826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6898" h="8264710">
                <a:moveTo>
                  <a:pt x="358815" y="121920"/>
                </a:moveTo>
                <a:lnTo>
                  <a:pt x="4846898" y="0"/>
                </a:lnTo>
                <a:lnTo>
                  <a:pt x="4785938" y="8164203"/>
                </a:lnTo>
                <a:lnTo>
                  <a:pt x="0" y="8264710"/>
                </a:lnTo>
                <a:lnTo>
                  <a:pt x="358815" y="1219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90FFC5-6AB7-467F-B338-5FCCB69BD377}"/>
              </a:ext>
            </a:extLst>
          </p:cNvPr>
          <p:cNvSpPr/>
          <p:nvPr userDrawn="1"/>
        </p:nvSpPr>
        <p:spPr>
          <a:xfrm>
            <a:off x="0" y="-1"/>
            <a:ext cx="17297400" cy="1469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858674-608D-4B1E-A5C1-42F54A14A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33" y="143494"/>
            <a:ext cx="417540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CED452-CF64-4ECE-825C-1166BA2F51AE}"/>
              </a:ext>
            </a:extLst>
          </p:cNvPr>
          <p:cNvSpPr/>
          <p:nvPr userDrawn="1"/>
        </p:nvSpPr>
        <p:spPr>
          <a:xfrm>
            <a:off x="-1219200" y="7193288"/>
            <a:ext cx="17297400" cy="6906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5523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858674-608D-4B1E-A5C1-42F54A14A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623" y="143494"/>
            <a:ext cx="4682312" cy="13255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236C26-4C00-48E4-89C3-B5014B7120D6}"/>
              </a:ext>
            </a:extLst>
          </p:cNvPr>
          <p:cNvSpPr/>
          <p:nvPr userDrawn="1"/>
        </p:nvSpPr>
        <p:spPr>
          <a:xfrm rot="177290">
            <a:off x="563700" y="1750612"/>
            <a:ext cx="3375405" cy="4551680"/>
          </a:xfrm>
          <a:prstGeom prst="rect">
            <a:avLst/>
          </a:prstGeom>
          <a:solidFill>
            <a:srgbClr val="F6C82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82343B-C3EE-406C-9B9A-1B7A2FD85908}"/>
              </a:ext>
            </a:extLst>
          </p:cNvPr>
          <p:cNvSpPr/>
          <p:nvPr userDrawn="1"/>
        </p:nvSpPr>
        <p:spPr>
          <a:xfrm>
            <a:off x="448628" y="1666240"/>
            <a:ext cx="3375405" cy="4551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BAC7BB-9458-4277-90FB-3DD83BDD90F3}"/>
              </a:ext>
            </a:extLst>
          </p:cNvPr>
          <p:cNvSpPr/>
          <p:nvPr userDrawn="1"/>
        </p:nvSpPr>
        <p:spPr>
          <a:xfrm rot="177290">
            <a:off x="4368496" y="1750612"/>
            <a:ext cx="3375405" cy="4551680"/>
          </a:xfrm>
          <a:prstGeom prst="rect">
            <a:avLst/>
          </a:prstGeom>
          <a:solidFill>
            <a:srgbClr val="F6C82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9B4850-077C-4C24-9E08-2274A1531A50}"/>
              </a:ext>
            </a:extLst>
          </p:cNvPr>
          <p:cNvSpPr/>
          <p:nvPr userDrawn="1"/>
        </p:nvSpPr>
        <p:spPr>
          <a:xfrm>
            <a:off x="4253424" y="1666240"/>
            <a:ext cx="3375405" cy="4551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C7861E-EF10-4643-A837-E09AC314BC4D}"/>
              </a:ext>
            </a:extLst>
          </p:cNvPr>
          <p:cNvSpPr/>
          <p:nvPr userDrawn="1"/>
        </p:nvSpPr>
        <p:spPr>
          <a:xfrm rot="177290">
            <a:off x="8198564" y="1750612"/>
            <a:ext cx="3375405" cy="4551680"/>
          </a:xfrm>
          <a:prstGeom prst="rect">
            <a:avLst/>
          </a:prstGeom>
          <a:solidFill>
            <a:srgbClr val="F6C82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ECEFB1-4E95-42AE-A091-6C6CE4C59C2A}"/>
              </a:ext>
            </a:extLst>
          </p:cNvPr>
          <p:cNvSpPr/>
          <p:nvPr userDrawn="1"/>
        </p:nvSpPr>
        <p:spPr>
          <a:xfrm>
            <a:off x="8083492" y="1666240"/>
            <a:ext cx="3375405" cy="4551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727027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AE66A6E-7563-4A22-A9D5-8CBAF92EC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5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C80EEB-93A6-4D3F-91AC-B04B695A7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6293"/>
            <a:ext cx="10515600" cy="4870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564530-D53B-40DF-82ED-23D3150E1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56751C-E496-46DD-911F-8A16BE12B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4F0EBC-5E0E-4BA3-81BC-0CAE8E787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94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7" r:id="rId4"/>
    <p:sldLayoutId id="2147483660" r:id="rId5"/>
    <p:sldLayoutId id="2147483668" r:id="rId6"/>
    <p:sldLayoutId id="2147483666" r:id="rId7"/>
    <p:sldLayoutId id="2147483663" r:id="rId8"/>
    <p:sldLayoutId id="2147483664" r:id="rId9"/>
    <p:sldLayoutId id="2147483661" r:id="rId10"/>
    <p:sldLayoutId id="2147483662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Source Sans Pro" panose="020B0703030403020204" pitchFamily="34" charset="0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.calcite.siliceum.com/performance/stability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777556/alternatives-to-gprof/1779343#1779343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pix/download/" TargetMode="External"/><Relationship Id="rId7" Type="http://schemas.openxmlformats.org/officeDocument/2006/relationships/hyperlink" Target="https://perfetto.dev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uperluminal.eu/" TargetMode="External"/><Relationship Id="rId5" Type="http://schemas.openxmlformats.org/officeDocument/2006/relationships/hyperlink" Target="https://optick.dev/" TargetMode="External"/><Relationship Id="rId4" Type="http://schemas.openxmlformats.org/officeDocument/2006/relationships/hyperlink" Target="https://github.com/wolfpld/tracy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fr.wiktionary.org/wiki/fog#/media/Fichier:TreesInTheFog.jpg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-bench.com/q/HLVEUIJsvsU6N6ms1SqOSeVodVI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-bench.com/q/2SAQl8uw3PmUqI68JVnAjgU0lcA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r-TLSBdHe1A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ner.org/optimize/#manuals" TargetMode="External"/><Relationship Id="rId2" Type="http://schemas.openxmlformats.org/officeDocument/2006/relationships/hyperlink" Target="https://book.easyperf.net/perf_book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eveloper.amd.com/wp-content/resources/56305_SOG_3.00_PUB.pdf" TargetMode="External"/><Relationship Id="rId4" Type="http://schemas.openxmlformats.org/officeDocument/2006/relationships/hyperlink" Target="https://software.intel.com/content/www/us/en/develop/download/intel-64-and-ia-32-architectures-optimization-reference-manual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includecpp.org/discord/" TargetMode="Externa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E845835-FD55-41CB-8AEF-8CF3D774E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32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F1284C-536D-4918-82D8-30542E21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Maintainability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9E646F-2D4D-4ABE-A330-C0FC8C8B7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  <a:p>
            <a:pPr lvl="1"/>
            <a:r>
              <a:rPr lang="en-US" dirty="0"/>
              <a:t>Development / prototyping</a:t>
            </a:r>
          </a:p>
          <a:p>
            <a:pPr lvl="1"/>
            <a:r>
              <a:rPr lang="en-US" dirty="0"/>
              <a:t>Identification of performance issues</a:t>
            </a:r>
          </a:p>
          <a:p>
            <a:r>
              <a:rPr lang="en-US" dirty="0"/>
              <a:t>Iteration/build time (Live++ anyone?)</a:t>
            </a:r>
          </a:p>
          <a:p>
            <a:r>
              <a:rPr lang="en-US" dirty="0"/>
              <a:t>Debug mode performance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6C4D7F-93EC-46FE-A420-91BC08352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02B126-6B75-44A0-9AB3-61EFF096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Clément Grégoire © (</a:t>
            </a:r>
            <a:r>
              <a:rPr lang="fr-FR" dirty="0" err="1"/>
              <a:t>siliceum</a:t>
            </a:r>
            <a:r>
              <a:rPr lang="fr-FR" dirty="0"/>
              <a:t>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CCEA82-2561-4119-885B-0669C37A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10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CEF76DD-EAD9-4919-B704-1DCBFFC112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869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9AE8A1EE-8E0B-4C25-9DEA-DB6DC9888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Optimizations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A4C5E3B-C740-437B-99D1-A28A0201E9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Where to begin?</a:t>
            </a:r>
          </a:p>
        </p:txBody>
      </p:sp>
      <p:pic>
        <p:nvPicPr>
          <p:cNvPr id="3" name="Espace réservé pour une image  2">
            <a:extLst>
              <a:ext uri="{FF2B5EF4-FFF2-40B4-BE49-F238E27FC236}">
                <a16:creationId xmlns:a16="http://schemas.microsoft.com/office/drawing/2014/main" id="{9AFC1650-0478-46F4-B740-A1B29D47E5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998" y="1971762"/>
            <a:ext cx="2581275" cy="2581275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0CF0AF-37FC-4D46-945F-B242221CCE2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BCCDA7-CBC2-4DB7-AB2E-0DE56E56330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568089-38F9-4936-8B5E-3C29BACB3D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2"/>
            <a:ext cx="2743200" cy="365125"/>
          </a:xfrm>
        </p:spPr>
        <p:txBody>
          <a:bodyPr/>
          <a:lstStyle/>
          <a:p>
            <a:fld id="{A95A04C9-5D96-4B4B-93BA-D0D44C1E31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69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3AE419F-EAAC-4CBC-8776-BB7E3307F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optimization cycle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8D3255F2-D31D-4F74-8FBE-991BE5EB2B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3523497"/>
              </p:ext>
            </p:extLst>
          </p:nvPr>
        </p:nvGraphicFramePr>
        <p:xfrm>
          <a:off x="838200" y="2865439"/>
          <a:ext cx="10515600" cy="2938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BE738F7-23FC-46F9-82A4-30D28428A4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8" name="Légende : flèche vers le haut 17">
            <a:extLst>
              <a:ext uri="{FF2B5EF4-FFF2-40B4-BE49-F238E27FC236}">
                <a16:creationId xmlns:a16="http://schemas.microsoft.com/office/drawing/2014/main" id="{E03F14FC-3E12-432D-AD04-04722ED3CB52}"/>
              </a:ext>
            </a:extLst>
          </p:cNvPr>
          <p:cNvSpPr/>
          <p:nvPr/>
        </p:nvSpPr>
        <p:spPr>
          <a:xfrm>
            <a:off x="3030793" y="4936355"/>
            <a:ext cx="2015613" cy="588958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 enough?</a:t>
            </a:r>
          </a:p>
        </p:txBody>
      </p:sp>
      <p:sp>
        <p:nvSpPr>
          <p:cNvPr id="23" name="Flèche : demi-tour 22">
            <a:extLst>
              <a:ext uri="{FF2B5EF4-FFF2-40B4-BE49-F238E27FC236}">
                <a16:creationId xmlns:a16="http://schemas.microsoft.com/office/drawing/2014/main" id="{44D2AF53-90D1-4B0D-960D-2473413940B4}"/>
              </a:ext>
            </a:extLst>
          </p:cNvPr>
          <p:cNvSpPr/>
          <p:nvPr/>
        </p:nvSpPr>
        <p:spPr>
          <a:xfrm rot="10800000">
            <a:off x="3463047" y="4936354"/>
            <a:ext cx="6703506" cy="1420006"/>
          </a:xfrm>
          <a:prstGeom prst="uturnArrow">
            <a:avLst>
              <a:gd name="adj1" fmla="val 10247"/>
              <a:gd name="adj2" fmla="val 13889"/>
              <a:gd name="adj3" fmla="val 17816"/>
              <a:gd name="adj4" fmla="val 24364"/>
              <a:gd name="adj5" fmla="val 5623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85E11B6-205B-490D-891E-81F2BA470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E943A88-996C-4D77-A0B9-2781B9BF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954C8B-117A-4537-9846-3008BED51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12</a:t>
            </a:fld>
            <a:endParaRPr lang="fr-FR"/>
          </a:p>
        </p:txBody>
      </p:sp>
      <p:sp>
        <p:nvSpPr>
          <p:cNvPr id="14" name="Flèche : demi-tour 13">
            <a:extLst>
              <a:ext uri="{FF2B5EF4-FFF2-40B4-BE49-F238E27FC236}">
                <a16:creationId xmlns:a16="http://schemas.microsoft.com/office/drawing/2014/main" id="{0A479782-83D4-4486-8CEC-4519A72296BA}"/>
              </a:ext>
            </a:extLst>
          </p:cNvPr>
          <p:cNvSpPr/>
          <p:nvPr/>
        </p:nvSpPr>
        <p:spPr>
          <a:xfrm rot="10800000">
            <a:off x="4338531" y="4936346"/>
            <a:ext cx="3920251" cy="1094801"/>
          </a:xfrm>
          <a:prstGeom prst="uturnArrow">
            <a:avLst>
              <a:gd name="adj1" fmla="val 12302"/>
              <a:gd name="adj2" fmla="val 13889"/>
              <a:gd name="adj3" fmla="val 20556"/>
              <a:gd name="adj4" fmla="val 24364"/>
              <a:gd name="adj5" fmla="val 4520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Flèche : demi-tour 11">
            <a:extLst>
              <a:ext uri="{FF2B5EF4-FFF2-40B4-BE49-F238E27FC236}">
                <a16:creationId xmlns:a16="http://schemas.microsoft.com/office/drawing/2014/main" id="{64B0EE0F-7939-4F6C-AE0C-8EEBEDE29D8B}"/>
              </a:ext>
            </a:extLst>
          </p:cNvPr>
          <p:cNvSpPr/>
          <p:nvPr/>
        </p:nvSpPr>
        <p:spPr>
          <a:xfrm rot="10800000" flipV="1">
            <a:off x="3799639" y="3124645"/>
            <a:ext cx="2493529" cy="610776"/>
          </a:xfrm>
          <a:prstGeom prst="uturnArrow">
            <a:avLst>
              <a:gd name="adj1" fmla="val 20265"/>
              <a:gd name="adj2" fmla="val 25000"/>
              <a:gd name="adj3" fmla="val 30112"/>
              <a:gd name="adj4" fmla="val 24364"/>
              <a:gd name="adj5" fmla="val 9880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558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F65835-9A2B-42C2-A1F3-04770EA2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performance objectives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CE06DF-DC86-4721-AF44-3CBCF78D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frames per second</a:t>
            </a:r>
          </a:p>
          <a:p>
            <a:r>
              <a:rPr lang="en-US" dirty="0"/>
              <a:t>8GB of memory maximum</a:t>
            </a:r>
          </a:p>
          <a:p>
            <a:r>
              <a:rPr lang="en-US" dirty="0"/>
              <a:t>Web page loading &lt; 1s</a:t>
            </a:r>
          </a:p>
          <a:p>
            <a:r>
              <a:rPr lang="en-US" dirty="0"/>
              <a:t>Be the best (=&gt; no target, only if you have time to afford it)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3E849F-DC87-49EE-92F9-52B1BE4F5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24CB5B-2A95-4B39-A0E3-5CDD7B4BD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BB11C9-137A-46A8-8953-DA9EE9F9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en-US" smtClean="0"/>
              <a:t>13</a:t>
            </a:fld>
            <a:endParaRPr lang="en-US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7065218-9445-47B2-BD4B-ECB56DDDE1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 few examples</a:t>
            </a:r>
          </a:p>
        </p:txBody>
      </p:sp>
    </p:spTree>
    <p:extLst>
      <p:ext uri="{BB962C8B-B14F-4D97-AF65-F5344CB8AC3E}">
        <p14:creationId xmlns:p14="http://schemas.microsoft.com/office/powerpoint/2010/main" val="1916921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A1D66-72C1-4157-A2D3-F8608A24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performance objectives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92C321-D4B9-40B4-8609-E3A350D9D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this actually be done?</a:t>
            </a:r>
          </a:p>
          <a:p>
            <a:r>
              <a:rPr lang="en-US" dirty="0"/>
              <a:t>How long will it take?</a:t>
            </a:r>
          </a:p>
          <a:p>
            <a:r>
              <a:rPr lang="en-US" dirty="0"/>
              <a:t>Is it an isolated use-case?</a:t>
            </a:r>
          </a:p>
          <a:p>
            <a:r>
              <a:rPr lang="en-US" dirty="0"/>
              <a:t>Buy better hardware?</a:t>
            </a:r>
            <a:br>
              <a:rPr lang="en-US" dirty="0"/>
            </a:br>
            <a:r>
              <a:rPr lang="en-US" dirty="0"/>
              <a:t>(yes but </a:t>
            </a:r>
            <a:r>
              <a:rPr lang="en-US" b="1" dirty="0"/>
              <a:t>no</a:t>
            </a:r>
            <a:r>
              <a:rPr lang="en-US" dirty="0"/>
              <a:t>, end of Moore’s law, </a:t>
            </a:r>
            <a:br>
              <a:rPr lang="en-US" dirty="0"/>
            </a:br>
            <a:r>
              <a:rPr lang="en-US" dirty="0"/>
              <a:t>Amdahl’s law, …)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2CADC6-8F93-4479-B40C-EFF02D3DB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2939EF-4E46-48AF-B932-7AC5B5C23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F6494A-A35C-4A80-8F6A-D38FDC0D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en-US" smtClean="0"/>
              <a:t>14</a:t>
            </a:fld>
            <a:endParaRPr lang="en-US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D2BC9BA-F648-4841-8479-7B91FBD5DF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Feasibility and cost-effectiveness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7C5FD3C-F18D-4663-9ED3-480B0AF48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32" y="2622749"/>
            <a:ext cx="4975193" cy="388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05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09DD9664-38B7-462F-9CC6-298C2B655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332A34E-D3A6-444A-B182-E579DFA10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The most important part!</a:t>
            </a:r>
          </a:p>
        </p:txBody>
      </p:sp>
      <p:pic>
        <p:nvPicPr>
          <p:cNvPr id="3" name="Espace réservé pour une image  2">
            <a:extLst>
              <a:ext uri="{FF2B5EF4-FFF2-40B4-BE49-F238E27FC236}">
                <a16:creationId xmlns:a16="http://schemas.microsoft.com/office/drawing/2014/main" id="{DA469093-AEF2-4E60-AECB-D28CC26F151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96" y="2085801"/>
            <a:ext cx="4175267" cy="2803078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20B69C-53FE-45DA-BDB6-C1DAC243A1A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BF273E-C4A4-4895-8F6F-EE7CC543C78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3F922-ECC0-4914-95BC-831EE1852B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2"/>
            <a:ext cx="2743200" cy="365125"/>
          </a:xfrm>
        </p:spPr>
        <p:txBody>
          <a:bodyPr/>
          <a:lstStyle/>
          <a:p>
            <a:fld id="{A95A04C9-5D96-4B4B-93BA-D0D44C1E31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38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E734AA-F2F9-4EE5-AEE4-6CFB6E97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testing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55C01D-5381-48F9-905E-0856693B2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Reproducible</a:t>
            </a:r>
          </a:p>
          <a:p>
            <a:r>
              <a:rPr lang="en-US" dirty="0"/>
              <a:t>As deterministic as possible</a:t>
            </a:r>
          </a:p>
          <a:p>
            <a:r>
              <a:rPr lang="en-US" dirty="0"/>
              <a:t>Choice of input data is important</a:t>
            </a:r>
          </a:p>
          <a:p>
            <a:pPr lvl="1"/>
            <a:r>
              <a:rPr lang="en-US" dirty="0"/>
              <a:t>Size must be realistic</a:t>
            </a:r>
          </a:p>
          <a:p>
            <a:pPr lvl="1"/>
            <a:r>
              <a:rPr lang="en-US" dirty="0"/>
              <a:t>Represents the system in production or at its limits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302CB5-A06C-4C1F-8A51-714657C4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3DDDCA-066A-42AC-8B0A-3AE9CC71B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D166D4-115A-499B-AB69-F24B25DA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16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B91C605-4DA6-47A2-89AE-46CC009225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818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86FED0-0B5C-442B-87AB-FA9E37E8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 single measurement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0083E2-3F8A-472E-8588-6B49D365E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B8A9C7-CA4B-4664-AA63-087E9CE49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0FEA38-3C2A-459B-8153-D7A784264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5B8C4F-4FEC-497B-A717-7C04F3DE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17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5E3A467-5AB2-43F8-87F1-CC521137C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A61C7A-56C7-4FD4-9827-F00AE6DEAFF7}"/>
              </a:ext>
            </a:extLst>
          </p:cNvPr>
          <p:cNvSpPr/>
          <p:nvPr/>
        </p:nvSpPr>
        <p:spPr>
          <a:xfrm>
            <a:off x="838200" y="4255615"/>
            <a:ext cx="2154416" cy="11998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16.8ms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65B8B-825E-4345-8CC8-BDB0FE975A7D}"/>
              </a:ext>
            </a:extLst>
          </p:cNvPr>
          <p:cNvSpPr/>
          <p:nvPr/>
        </p:nvSpPr>
        <p:spPr>
          <a:xfrm>
            <a:off x="3414074" y="4255616"/>
            <a:ext cx="2154416" cy="1199871"/>
          </a:xfrm>
          <a:prstGeom prst="rect">
            <a:avLst/>
          </a:prstGeom>
          <a:solidFill>
            <a:srgbClr val="F6C82B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rgbClr val="000000"/>
                </a:solidFill>
              </a:rPr>
              <a:t>16.6ms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97C3976-5CAC-472B-B4B2-F2969A0821C6}"/>
              </a:ext>
            </a:extLst>
          </p:cNvPr>
          <p:cNvSpPr txBox="1"/>
          <p:nvPr/>
        </p:nvSpPr>
        <p:spPr>
          <a:xfrm>
            <a:off x="1178803" y="3609283"/>
            <a:ext cx="1420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dirty="0" err="1"/>
              <a:t>Before</a:t>
            </a:r>
            <a:endParaRPr lang="fr-FR" sz="36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F5A50E-C295-40F4-AD07-0B880D2BEAAA}"/>
              </a:ext>
            </a:extLst>
          </p:cNvPr>
          <p:cNvSpPr txBox="1"/>
          <p:nvPr/>
        </p:nvSpPr>
        <p:spPr>
          <a:xfrm>
            <a:off x="3951579" y="3609285"/>
            <a:ext cx="1131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dirty="0" err="1"/>
              <a:t>After</a:t>
            </a:r>
            <a:endParaRPr lang="fr-FR" sz="3600" dirty="0"/>
          </a:p>
        </p:txBody>
      </p:sp>
      <p:sp>
        <p:nvSpPr>
          <p:cNvPr id="12" name="Explosion : 8 points 11">
            <a:extLst>
              <a:ext uri="{FF2B5EF4-FFF2-40B4-BE49-F238E27FC236}">
                <a16:creationId xmlns:a16="http://schemas.microsoft.com/office/drawing/2014/main" id="{84F2FD1F-2848-4459-8778-64743E6DC14B}"/>
              </a:ext>
            </a:extLst>
          </p:cNvPr>
          <p:cNvSpPr/>
          <p:nvPr/>
        </p:nvSpPr>
        <p:spPr>
          <a:xfrm>
            <a:off x="8237884" y="3752355"/>
            <a:ext cx="2552131" cy="2206388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-0.2ms (-1.2%)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D4906428-0C6F-4F13-A33C-997DB005E27F}"/>
              </a:ext>
            </a:extLst>
          </p:cNvPr>
          <p:cNvSpPr/>
          <p:nvPr/>
        </p:nvSpPr>
        <p:spPr>
          <a:xfrm>
            <a:off x="5840368" y="4611699"/>
            <a:ext cx="2125639" cy="4877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8A9B9E3-59A0-454D-94D2-CC93E1082E81}"/>
              </a:ext>
            </a:extLst>
          </p:cNvPr>
          <p:cNvSpPr txBox="1"/>
          <p:nvPr/>
        </p:nvSpPr>
        <p:spPr>
          <a:xfrm>
            <a:off x="8991209" y="3249804"/>
            <a:ext cx="1045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dirty="0"/>
              <a:t>Gain</a:t>
            </a:r>
          </a:p>
        </p:txBody>
      </p:sp>
    </p:spTree>
    <p:extLst>
      <p:ext uri="{BB962C8B-B14F-4D97-AF65-F5344CB8AC3E}">
        <p14:creationId xmlns:p14="http://schemas.microsoft.com/office/powerpoint/2010/main" val="4161469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A6D417-D78D-415E-B730-B1D9CD2A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Ship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?</a:t>
            </a:r>
          </a:p>
        </p:txBody>
      </p:sp>
      <p:pic>
        <p:nvPicPr>
          <p:cNvPr id="9" name="shipslaunchfail">
            <a:hlinkClick r:id="" action="ppaction://media"/>
            <a:extLst>
              <a:ext uri="{FF2B5EF4-FFF2-40B4-BE49-F238E27FC236}">
                <a16:creationId xmlns:a16="http://schemas.microsoft.com/office/drawing/2014/main" id="{81ED47A2-9618-4E01-B334-C3A1A50485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0339" y="2391288"/>
            <a:ext cx="7281863" cy="4095633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FDE2DF-55F7-4B32-9F79-E99FCEB6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88C789-084A-4E27-85AA-1AD473E7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7D9B13-A76B-4988-B4A6-F99D6A6A8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18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761A76C-E3EA-4723-AF48-782BEE5E4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77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2D3D2BF-E845-4BA5-90D8-7F07C93AA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stability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2BC652DB-7513-4E03-8483-2EBF5D873F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9356414"/>
              </p:ext>
            </p:extLst>
          </p:nvPr>
        </p:nvGraphicFramePr>
        <p:xfrm>
          <a:off x="838200" y="3238502"/>
          <a:ext cx="10515600" cy="2938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548A46A-1B35-4C77-80EA-5A05A46BEC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(Do not leave YouTube running in the background)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8991D18-B94F-43FC-9750-CD8ABBB28A3B}"/>
              </a:ext>
            </a:extLst>
          </p:cNvPr>
          <p:cNvSpPr txBox="1"/>
          <p:nvPr/>
        </p:nvSpPr>
        <p:spPr>
          <a:xfrm>
            <a:off x="6096000" y="5992299"/>
            <a:ext cx="6769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https://doc.calcite.siliceum.com/performance/stability</a:t>
            </a:r>
            <a:r>
              <a:rPr lang="en-US" dirty="0"/>
              <a:t> </a:t>
            </a:r>
          </a:p>
        </p:txBody>
      </p:sp>
      <p:sp>
        <p:nvSpPr>
          <p:cNvPr id="3" name="Explosion : 14 points 2">
            <a:extLst>
              <a:ext uri="{FF2B5EF4-FFF2-40B4-BE49-F238E27FC236}">
                <a16:creationId xmlns:a16="http://schemas.microsoft.com/office/drawing/2014/main" id="{AF5BC2DC-0A80-4923-A117-6DF6A073FD9B}"/>
              </a:ext>
            </a:extLst>
          </p:cNvPr>
          <p:cNvSpPr/>
          <p:nvPr/>
        </p:nvSpPr>
        <p:spPr>
          <a:xfrm>
            <a:off x="8647471" y="1883971"/>
            <a:ext cx="4218039" cy="3491754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Sometimes from single to double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89C179-8ACF-4A2C-A587-F1A1E549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2021/12/02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BBBBFAC-3999-44EC-8BC5-467CAC45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Clément Grégoire © (</a:t>
            </a:r>
            <a:r>
              <a:rPr lang="en-US" dirty="0" err="1"/>
              <a:t>siliceum</a:t>
            </a:r>
            <a:r>
              <a:rPr lang="en-US" dirty="0"/>
              <a:t>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3BAAF8-439E-4C34-8294-7EADB6812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20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6F2DAF05-1E8C-40CE-A0F9-4B3B4774F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064" y="2565459"/>
            <a:ext cx="5164936" cy="1669657"/>
          </a:xfrm>
        </p:spPr>
        <p:txBody>
          <a:bodyPr>
            <a:normAutofit/>
          </a:bodyPr>
          <a:lstStyle/>
          <a:p>
            <a:r>
              <a:rPr lang="en-US" dirty="0"/>
              <a:t>Performance is </a:t>
            </a:r>
            <a:br>
              <a:rPr lang="en-US" dirty="0"/>
            </a:br>
            <a:r>
              <a:rPr lang="en-US" dirty="0"/>
              <a:t>not (only) about </a:t>
            </a:r>
            <a:br>
              <a:rPr lang="en-US" dirty="0"/>
            </a:br>
            <a:r>
              <a:rPr lang="en-US" dirty="0"/>
              <a:t>micro-optimizations!</a:t>
            </a:r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DA0372D0-94CB-4FA7-94D5-180A19983CA2}"/>
              </a:ext>
            </a:extLst>
          </p:cNvPr>
          <p:cNvPicPr preferRelativeResize="0"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998" y="1951124"/>
            <a:ext cx="2946693" cy="2946693"/>
          </a:xfrm>
        </p:spPr>
      </p:pic>
    </p:spTree>
    <p:extLst>
      <p:ext uri="{BB962C8B-B14F-4D97-AF65-F5344CB8AC3E}">
        <p14:creationId xmlns:p14="http://schemas.microsoft.com/office/powerpoint/2010/main" val="656647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B8B0D5-8B7E-42AA-9E0D-34AEB281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solution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62A99B-75C4-4C20-AFAC-8BFC63B49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83518"/>
            <a:ext cx="10515600" cy="10572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dirty="0"/>
              <a:t>Repeat the experiment!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41908E-2221-478E-980F-1DDF142B4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A30A27-AF15-46CF-AA6F-9C3E40DF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44FE13-50CC-40E1-A7CE-80A2CBCE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20</a:t>
            </a:fld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E9A48071-D20B-4EF5-95A3-F12376B128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626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A708E4-1D87-4C2E-9457-C7E5D2CC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units correctly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DCA8EE-4E05-45FB-8B95-389228C0F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2826"/>
            <a:ext cx="10789118" cy="34241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% only if no other way to describe it correctly</a:t>
            </a:r>
          </a:p>
          <a:p>
            <a:pPr lvl="1"/>
            <a:r>
              <a:rPr lang="en-US" dirty="0"/>
              <a:t>Cache miss rate ✅</a:t>
            </a:r>
          </a:p>
          <a:p>
            <a:pPr lvl="1"/>
            <a:r>
              <a:rPr lang="en-US" dirty="0"/>
              <a:t>Branch misprediction✅</a:t>
            </a:r>
          </a:p>
          <a:p>
            <a:pPr lvl="1"/>
            <a:r>
              <a:rPr lang="en-US" dirty="0"/>
              <a:t>Timings❌</a:t>
            </a:r>
          </a:p>
          <a:p>
            <a:pPr lvl="1"/>
            <a:r>
              <a:rPr lang="en-US" dirty="0"/>
              <a:t>Memory❌</a:t>
            </a:r>
          </a:p>
          <a:p>
            <a:r>
              <a:rPr lang="en-US" dirty="0"/>
              <a:t>No unit expressed in « ops / X » (FPS, throughput)</a:t>
            </a:r>
          </a:p>
          <a:p>
            <a:pPr lvl="1"/>
            <a:r>
              <a:rPr lang="en-US" dirty="0"/>
              <a:t>Ok for a marketing effect</a:t>
            </a:r>
          </a:p>
          <a:p>
            <a:pPr lvl="1"/>
            <a:r>
              <a:rPr lang="en-US" dirty="0"/>
              <a:t>Bad when looking at improvements</a:t>
            </a:r>
          </a:p>
          <a:p>
            <a:pPr lvl="1"/>
            <a:r>
              <a:rPr lang="en-US" dirty="0"/>
              <a:t>Same modifications in different order =&gt; different results</a:t>
            </a:r>
          </a:p>
          <a:p>
            <a:r>
              <a:rPr lang="en-US" dirty="0"/>
              <a:t>NO AVERAGE → Use median / percentiles / statistical tests…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676A4E-97BC-4C76-8F40-EB052B233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246879-FD6B-4A5E-87F3-653B2649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8E373E-0573-4E97-B66F-CCEFAD3E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en-US" smtClean="0"/>
              <a:t>21</a:t>
            </a:fld>
            <a:endParaRPr lang="en-US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B4E99A8-332E-426A-A3E3-B9E4F1147B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43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9C8D22-AAF4-443A-86BD-D9BEA61B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Profilers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85C6198-6E1C-46DA-B45F-286E30461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Tools of the </a:t>
            </a:r>
            <a:r>
              <a:rPr lang="fr-FR" dirty="0" err="1"/>
              <a:t>trade</a:t>
            </a:r>
            <a:endParaRPr lang="fr-FR" dirty="0"/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0F66408A-4BDC-4B0B-B5BC-D22049644B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C37C1F-9D84-4109-9057-25BA18EB7A0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5D2FB0-BEB1-4763-A4A4-99519AD8C0C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C4A95C-610A-408F-A998-E065255981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95A04C9-5D96-4B4B-93BA-D0D44C1E319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55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4F47021A-DCC3-43F3-B07F-5662C6FF13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Quick results ✅</a:t>
            </a:r>
          </a:p>
          <a:p>
            <a:r>
              <a:rPr lang="en-US" dirty="0"/>
              <a:t>I/O not </a:t>
            </a:r>
            <a:r>
              <a:rPr lang="en-US"/>
              <a:t>always sampled⚠</a:t>
            </a:r>
            <a:endParaRPr lang="en-US" dirty="0"/>
          </a:p>
          <a:p>
            <a:r>
              <a:rPr lang="en-US" dirty="0"/>
              <a:t>Variable precision ❌</a:t>
            </a:r>
          </a:p>
          <a:p>
            <a:r>
              <a:rPr lang="en-US" dirty="0"/>
              <a:t>Time spent in function ≠Useful time in function ❌</a:t>
            </a:r>
          </a:p>
          <a:p>
            <a:r>
              <a:rPr lang="en-US" dirty="0"/>
              <a:t>Linux Perf, Visual Studio, Intel </a:t>
            </a:r>
            <a:r>
              <a:rPr lang="en-US" dirty="0" err="1"/>
              <a:t>VTune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BC3270-12F9-4B79-932D-AB9AFE01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FB3188-A92B-4F5E-B569-C4AF6AD43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FCF473-315F-4D15-B48A-150F295F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en-US" smtClean="0"/>
              <a:t>23</a:t>
            </a:fld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120A35-9D36-4D0E-9982-F37A8490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Sampling-based profilers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18CBB381-730B-4B9D-897C-B51295790B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" name="Espace réservé du contenu 29">
            <a:extLst>
              <a:ext uri="{FF2B5EF4-FFF2-40B4-BE49-F238E27FC236}">
                <a16:creationId xmlns:a16="http://schemas.microsoft.com/office/drawing/2014/main" id="{8509444F-A0D5-430D-A5E2-C6BDA05337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39354"/>
            <a:ext cx="5181600" cy="3370017"/>
          </a:xfrm>
        </p:spPr>
      </p:pic>
    </p:spTree>
    <p:extLst>
      <p:ext uri="{BB962C8B-B14F-4D97-AF65-F5344CB8AC3E}">
        <p14:creationId xmlns:p14="http://schemas.microsoft.com/office/powerpoint/2010/main" val="1052618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4211D234-FFA4-4706-9A74-31975E60BC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6891" y="3028755"/>
            <a:ext cx="5144218" cy="2791215"/>
          </a:xfr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11BE2B-1132-4DAF-A083-620C0C5E08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Deceptive overhead❌</a:t>
            </a:r>
          </a:p>
          <a:p>
            <a:r>
              <a:rPr lang="en-US" dirty="0"/>
              <a:t>« Useful » to know the number of function calls</a:t>
            </a:r>
          </a:p>
          <a:p>
            <a:r>
              <a:rPr lang="en-US" dirty="0" err="1"/>
              <a:t>Gprof</a:t>
            </a:r>
            <a:r>
              <a:rPr lang="en-US" dirty="0"/>
              <a:t>, </a:t>
            </a:r>
            <a:r>
              <a:rPr lang="en-US" dirty="0" err="1"/>
              <a:t>tyoma</a:t>
            </a:r>
            <a:r>
              <a:rPr lang="en-US" dirty="0"/>
              <a:t>/micro-profiler, …</a:t>
            </a:r>
          </a:p>
          <a:p>
            <a:endParaRPr lang="en-US" dirty="0"/>
          </a:p>
          <a:p>
            <a:r>
              <a:rPr lang="en-US" dirty="0"/>
              <a:t>Read this </a:t>
            </a: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StackOverflow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217869-098D-4230-874A-A8DB84510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5FBB9-BD7B-4C48-AB7E-8A32FE73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321512-9091-43C4-A9AE-01379152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en-US" smtClean="0"/>
              <a:t>24</a:t>
            </a:fld>
            <a:endParaRPr lang="en-US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2AE61305-C1B9-4673-A7D6-7AA21A0A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instrumentation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D6E1D88-4A78-44D0-AF6D-60596B1695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(Avoid it 99,999% of the time)</a:t>
            </a:r>
          </a:p>
        </p:txBody>
      </p:sp>
      <p:pic>
        <p:nvPicPr>
          <p:cNvPr id="1026" name="Picture 2" descr="A QR Code">
            <a:extLst>
              <a:ext uri="{FF2B5EF4-FFF2-40B4-BE49-F238E27FC236}">
                <a16:creationId xmlns:a16="http://schemas.microsoft.com/office/drawing/2014/main" id="{A13EDF76-8237-42FF-9ABE-90F732F64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059" y="4614864"/>
            <a:ext cx="15621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830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B52CFB55-3CBC-44EC-8FBC-A744BD46CC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76" y="2671763"/>
            <a:ext cx="4887848" cy="3505200"/>
          </a:xfr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637AF5-0AF1-4912-B29F-5F8E749EA3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Precise! ✅</a:t>
            </a:r>
          </a:p>
          <a:p>
            <a:r>
              <a:rPr lang="en-US" dirty="0"/>
              <a:t>Macro view! ✅</a:t>
            </a:r>
          </a:p>
          <a:p>
            <a:r>
              <a:rPr lang="en-US" dirty="0"/>
              <a:t>Business logic hierarchy ✅</a:t>
            </a:r>
          </a:p>
          <a:p>
            <a:r>
              <a:rPr lang="en-US" dirty="0"/>
              <a:t>No details ❌</a:t>
            </a:r>
          </a:p>
          <a:p>
            <a:r>
              <a:rPr lang="en-US" dirty="0"/>
              <a:t>Requires code changes❌</a:t>
            </a:r>
          </a:p>
          <a:p>
            <a:r>
              <a:rPr lang="en-US" dirty="0" err="1"/>
              <a:t>Remotery</a:t>
            </a:r>
            <a:r>
              <a:rPr lang="en-US" dirty="0"/>
              <a:t>, </a:t>
            </a:r>
            <a:r>
              <a:rPr lang="en-US" dirty="0" err="1"/>
              <a:t>easy_profiler</a:t>
            </a:r>
            <a:r>
              <a:rPr lang="en-US" dirty="0"/>
              <a:t>, …</a:t>
            </a:r>
          </a:p>
          <a:p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41D7AC-4C17-4F8D-AC11-DE4EEB226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A48A5B-0FBD-43FB-9B68-9707C03B6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B8CFB7-A48E-4163-96F2-626F6D4F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en-US" smtClean="0"/>
              <a:t>25</a:t>
            </a:fld>
            <a:endParaRPr lang="en-US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6F11148-19F2-494E-80EC-29AF59D7A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Manual instrumentation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79A4FB9-E0A3-4EF2-BD1D-CD6736E464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39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01809AF2-65BF-47EB-BA4D-E9A820C7F9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98074"/>
            <a:ext cx="5181600" cy="2852578"/>
          </a:xfr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7E5E40-DC67-4A2F-8DB0-63FBE22C9E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PIX for Windows</a:t>
            </a:r>
            <a:endParaRPr lang="en-US" dirty="0"/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Tracy</a:t>
            </a:r>
            <a:endParaRPr lang="en-US" dirty="0"/>
          </a:p>
          <a:p>
            <a:r>
              <a:rPr lang="en-US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Optick</a:t>
            </a:r>
            <a:endParaRPr lang="en-US" dirty="0"/>
          </a:p>
          <a:p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Superluminal</a:t>
            </a:r>
            <a:endParaRPr lang="en-US" dirty="0"/>
          </a:p>
          <a:p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Perfetto</a:t>
            </a:r>
            <a:endParaRPr lang="en-US" dirty="0"/>
          </a:p>
          <a:p>
            <a:r>
              <a:rPr lang="en-US" dirty="0"/>
              <a:t>…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B67D32-D808-4801-8743-A05687DF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BD275F-685D-4BD1-9023-7B395968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6BF08C-CF51-46AF-8874-0AA221BC0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en-US" smtClean="0"/>
              <a:t>26</a:t>
            </a:fld>
            <a:endParaRPr lang="en-US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39EF550-182A-4778-8A8D-2452839C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Instrumentation + Sampling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C155078-AC84-4831-B284-B7DD1AD6A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Best of both worlds</a:t>
            </a:r>
          </a:p>
        </p:txBody>
      </p:sp>
    </p:spTree>
    <p:extLst>
      <p:ext uri="{BB962C8B-B14F-4D97-AF65-F5344CB8AC3E}">
        <p14:creationId xmlns:p14="http://schemas.microsoft.com/office/powerpoint/2010/main" val="3253400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36B7CEB-BC0B-49F9-A405-4190725867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Lightweight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Accurate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Multi-threading support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Thread naming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Context switch details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I/O measurements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Memory measurements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Custom data sources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27D4C8-EA96-4DB2-87F7-86B79B32C4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Cross-platform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 good UI/UX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Can save sessions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Fibers/coroutines support?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Can be attached to a running app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CI support?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…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75B7B0-4D2A-4EC4-BC94-27723CE0D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71018A-D89A-48AC-AC86-F926E8235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CE569F-651C-428A-973C-F9D47124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en-US" smtClean="0"/>
              <a:t>27</a:t>
            </a:fld>
            <a:endParaRPr lang="en-US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C93D3A6-8C30-4EAB-A56B-6DBC92AC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Profiler </a:t>
            </a:r>
            <a:r>
              <a:rPr lang="en-US" dirty="0" err="1"/>
              <a:t>wishlist</a:t>
            </a:r>
            <a:endParaRPr lang="en-US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C8E8E38-6CD6-46C7-97BD-537C33426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12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59CC3D7F-522E-4B68-B3A6-CD335891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Macro-optimization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E40DDB5-D772-4224-B469-22D2D3D2F7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Looking at the big picture</a:t>
            </a:r>
          </a:p>
        </p:txBody>
      </p:sp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5AF01257-5D68-4C5E-B257-CB9FCA0322A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74" t="1250" r="-3474" b="1250"/>
          <a:stretch/>
        </p:blipFill>
        <p:spPr>
          <a:xfrm>
            <a:off x="7620998" y="2085801"/>
            <a:ext cx="3234081" cy="2948400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B3CE73-9968-4227-A0EA-E981536DB7F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89E12C-2FA6-4618-805C-FB86273C48A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04915F-4AD2-4EFC-8271-DF348B273A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2"/>
            <a:ext cx="2743200" cy="365125"/>
          </a:xfrm>
        </p:spPr>
        <p:txBody>
          <a:bodyPr/>
          <a:lstStyle/>
          <a:p>
            <a:fld id="{A95A04C9-5D96-4B4B-93BA-D0D44C1E31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71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A83BF-B36E-4ADA-B7C8-B79262BEA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Compilation flags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47AEE6C6-D131-4ABD-B381-EE311AF8C8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645991"/>
              </p:ext>
            </p:extLst>
          </p:nvPr>
        </p:nvGraphicFramePr>
        <p:xfrm>
          <a:off x="838200" y="3238502"/>
          <a:ext cx="10515600" cy="2938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6804BC-1E4D-484A-A9ED-532B8D851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3F971D-6AF7-4DB0-A000-763802058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C6EF53-1337-46B9-88D3-FF0510B2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29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0B92F22-0295-4929-B602-2EF58AF9DC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Quick to check and test</a:t>
            </a:r>
          </a:p>
        </p:txBody>
      </p:sp>
    </p:spTree>
    <p:extLst>
      <p:ext uri="{BB962C8B-B14F-4D97-AF65-F5344CB8AC3E}">
        <p14:creationId xmlns:p14="http://schemas.microsoft.com/office/powerpoint/2010/main" val="340414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83AC6F9-0797-4C7D-B6E1-4FD538FC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Who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am</a:t>
            </a:r>
            <a:r>
              <a:rPr lang="fr-FR" dirty="0">
                <a:solidFill>
                  <a:schemeClr val="bg1"/>
                </a:solidFill>
              </a:rPr>
              <a:t> I?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0C510A3-10B4-4E51-9437-0552EFF2A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10 years of C++ Programming</a:t>
            </a:r>
          </a:p>
          <a:p>
            <a:r>
              <a:rPr lang="en-US" dirty="0"/>
              <a:t>5 years in game-dev</a:t>
            </a:r>
          </a:p>
          <a:p>
            <a:pPr lvl="1"/>
            <a:r>
              <a:rPr lang="en-US" dirty="0"/>
              <a:t>Microsoft Flight Simulator</a:t>
            </a:r>
          </a:p>
          <a:p>
            <a:pPr lvl="1"/>
            <a:r>
              <a:rPr lang="en-US" dirty="0"/>
              <a:t>Various ports</a:t>
            </a:r>
          </a:p>
          <a:p>
            <a:r>
              <a:rPr lang="en-US" dirty="0"/>
              <a:t>Software optimization is my job</a:t>
            </a:r>
          </a:p>
          <a:p>
            <a:r>
              <a:rPr lang="en-US" dirty="0"/>
              <a:t>Co-founder &amp; consultant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C97B6A93-0239-4B33-AAF8-6003CE0E8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ED411B20-A3D2-4F18-A7C4-E12D6C273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B1392DC-5870-4DCE-9A59-D8BFD9220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3</a:t>
            </a:fld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4CBAF72-1564-46FC-8114-6676F33BF8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Clément GREGOIRE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AA950437-6963-49C6-93EC-7A17BA51C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0460" y="4805193"/>
            <a:ext cx="1001540" cy="155116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29A2037-3496-4015-9CA4-8231897CC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08" y="3747391"/>
            <a:ext cx="2186692" cy="47960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DA44B6F-A350-4616-8622-30CDC4B44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678060"/>
            <a:ext cx="2225783" cy="61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82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0410-ED2D-4A5B-BCC3-749F7055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 nothing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D68E00-1DED-4393-8326-9AF1D4EF5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Avoid unneeded processing</a:t>
            </a:r>
          </a:p>
          <a:p>
            <a:r>
              <a:rPr lang="en-US"/>
              <a:t>Avoid unneeded initialization/copies</a:t>
            </a:r>
          </a:p>
          <a:p>
            <a:r>
              <a:rPr lang="en-US"/>
              <a:t>Avoid unneeded (re)allocations (use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reserve()</a:t>
            </a:r>
            <a:r>
              <a:rPr lang="en-US"/>
              <a:t>!)</a:t>
            </a:r>
          </a:p>
          <a:p>
            <a:r>
              <a:rPr lang="en-US"/>
              <a:t>Avoid using mutexes (and reduce the code it guards)</a:t>
            </a:r>
          </a:p>
          <a:p>
            <a:r>
              <a:rPr lang="en-US"/>
              <a:t>Avoid duplicated function calls (abstractions!)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422957-DFB8-45EB-8AA6-0E77550A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432746-48E6-4F00-9B5D-0A27024E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1A80EA-8158-4CBC-B028-0692BD80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en-US" smtClean="0"/>
              <a:t>30</a:t>
            </a:fld>
            <a:endParaRPr lang="en-US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C79C4B0-72B9-4D89-9932-EE824DE51D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The best of optimizations</a:t>
            </a:r>
          </a:p>
        </p:txBody>
      </p:sp>
    </p:spTree>
    <p:extLst>
      <p:ext uri="{BB962C8B-B14F-4D97-AF65-F5344CB8AC3E}">
        <p14:creationId xmlns:p14="http://schemas.microsoft.com/office/powerpoint/2010/main" val="1018865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BE181F-9404-4C36-BC86-D28C00B97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Adapt your data or design</a:t>
            </a:r>
          </a:p>
        </p:txBody>
      </p:sp>
      <p:pic>
        <p:nvPicPr>
          <p:cNvPr id="10" name="simplygon-imposters">
            <a:hlinkClick r:id="" action="ppaction://media"/>
            <a:extLst>
              <a:ext uri="{FF2B5EF4-FFF2-40B4-BE49-F238E27FC236}">
                <a16:creationId xmlns:a16="http://schemas.microsoft.com/office/drawing/2014/main" id="{D5B06825-0717-44FF-AE3B-61A92528AB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2977" y="3238502"/>
            <a:ext cx="5224463" cy="2938463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8CFF89-2919-4D5B-88B5-8CA7359ED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230DDC-F709-40D5-B5B1-EDA9B0AA4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DB3715-98F9-4939-B669-F2914F93F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en-US" smtClean="0"/>
              <a:t>31</a:t>
            </a:fld>
            <a:endParaRPr lang="en-US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2E182B8-1090-45D9-825C-3FA6A5C64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2932B45-E58E-4965-A3C9-2085D8B4A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888" y="3238500"/>
            <a:ext cx="21145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5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633B8F-7622-4F09-A5E5-D4AE855B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 your data or design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4BE6CC-4B0E-4CD3-8735-EA6C73CA3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7FF5CC-4BD8-4D20-B3B8-36AD6D75C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91E496-E43E-4EA7-B338-BE20EE5D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en-US" smtClean="0"/>
              <a:t>32</a:t>
            </a:fld>
            <a:endParaRPr lang="en-US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9D25FE5-348B-4914-8683-149CE7919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06DED92-EE10-45D0-A44A-76F0B06F004A}"/>
              </a:ext>
            </a:extLst>
          </p:cNvPr>
          <p:cNvSpPr txBox="1"/>
          <p:nvPr/>
        </p:nvSpPr>
        <p:spPr>
          <a:xfrm>
            <a:off x="9370213" y="5821197"/>
            <a:ext cx="164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Yann Richard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©</a:t>
            </a:r>
          </a:p>
        </p:txBody>
      </p:sp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2C15B4CD-92BB-442E-A615-8D373E290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1786" y="2672870"/>
            <a:ext cx="6548427" cy="3683490"/>
          </a:xfrm>
        </p:spPr>
      </p:pic>
    </p:spTree>
    <p:extLst>
      <p:ext uri="{BB962C8B-B14F-4D97-AF65-F5344CB8AC3E}">
        <p14:creationId xmlns:p14="http://schemas.microsoft.com/office/powerpoint/2010/main" val="2934119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F180B89-302C-4C7C-B0F6-20E8BBDD6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order of efficiency: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830B4B6-1E59-4715-811C-9C7B8B306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less</a:t>
            </a:r>
          </a:p>
          <a:p>
            <a:r>
              <a:rPr lang="en-US" dirty="0"/>
              <a:t>Do it faster</a:t>
            </a:r>
          </a:p>
          <a:p>
            <a:r>
              <a:rPr lang="en-US" dirty="0"/>
              <a:t>Prepare data (compress, pre-compute, …)</a:t>
            </a:r>
          </a:p>
          <a:p>
            <a:r>
              <a:rPr lang="en-US" dirty="0"/>
              <a:t>Multi-core (parallelism, latency hiding, …)</a:t>
            </a:r>
          </a:p>
          <a:p>
            <a:r>
              <a:rPr lang="en-US" dirty="0"/>
              <a:t>Caching (do this last or you’ll regret it!)</a:t>
            </a:r>
          </a:p>
          <a:p>
            <a:endParaRPr lang="en-US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14B4E21-E7E8-4638-B4EE-493ACB5C21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E011DD-EA24-4AA2-957C-19A9D8354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2021/12/02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C07DAC3-4B25-402D-AF85-E3ED6715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Clément Grégoire © (siliceum)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3F96F8-8611-488C-B6E2-CA5F92F18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97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162875-BA98-4A18-A032-C8287537E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44E360-3362-4CB7-B14D-644F9973B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Latency</a:t>
            </a:r>
            <a:r>
              <a:rPr lang="fr-FR" dirty="0"/>
              <a:t> Vs </a:t>
            </a:r>
            <a:r>
              <a:rPr lang="fr-FR" dirty="0" err="1"/>
              <a:t>Throughput</a:t>
            </a:r>
            <a:endParaRPr lang="fr-FR" dirty="0"/>
          </a:p>
          <a:p>
            <a:pPr lvl="1"/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times I can </a:t>
            </a:r>
            <a:r>
              <a:rPr lang="fr-FR" dirty="0" err="1"/>
              <a:t>answer</a:t>
            </a:r>
            <a:r>
              <a:rPr lang="fr-FR" dirty="0"/>
              <a:t> a </a:t>
            </a:r>
            <a:r>
              <a:rPr lang="fr-FR" dirty="0" err="1"/>
              <a:t>request</a:t>
            </a:r>
            <a:r>
              <a:rPr lang="fr-FR" dirty="0"/>
              <a:t> per second</a:t>
            </a:r>
          </a:p>
          <a:p>
            <a:pPr lvl="1"/>
            <a:r>
              <a:rPr lang="fr-FR" dirty="0"/>
              <a:t>How long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to </a:t>
            </a:r>
            <a:r>
              <a:rPr lang="fr-FR" dirty="0" err="1"/>
              <a:t>answer</a:t>
            </a:r>
            <a:r>
              <a:rPr lang="fr-FR" dirty="0"/>
              <a:t> a </a:t>
            </a:r>
            <a:r>
              <a:rPr lang="fr-FR" dirty="0" err="1"/>
              <a:t>request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1A847A-72D9-4625-B5DC-58D59620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4B371D-6228-4A0F-826C-107F8F322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8F3996-62D8-4812-9AF8-D8B22B11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34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613F2D2-41F8-4928-8FEE-3ED68048C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3934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EDAF4898-36DC-4ECF-99DC-26A48F28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Micro-</a:t>
            </a:r>
            <a:r>
              <a:rPr lang="fr-FR" dirty="0" err="1"/>
              <a:t>optimization</a:t>
            </a:r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FEC83E7A-7EFF-4114-B8D9-7E5AC0EB3C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Close to the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metal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Espace réservé pour une image  2">
            <a:extLst>
              <a:ext uri="{FF2B5EF4-FFF2-40B4-BE49-F238E27FC236}">
                <a16:creationId xmlns:a16="http://schemas.microsoft.com/office/drawing/2014/main" id="{2DFA6EF2-0B73-48A3-BD54-B55E9DAC9C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11" b="-2411"/>
          <a:stretch/>
        </p:blipFill>
        <p:spPr/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EF0FAA-F172-4331-A5FD-5ECA4DB4725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2F0AF5-3C21-406D-83D4-D834072B6B9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B9C407-FCC6-4AE0-AD43-A4E027174B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2"/>
            <a:ext cx="2743200" cy="365125"/>
          </a:xfrm>
        </p:spPr>
        <p:txBody>
          <a:bodyPr/>
          <a:lstStyle/>
          <a:p>
            <a:fld id="{A95A04C9-5D96-4B4B-93BA-D0D44C1E319B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7515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3E2B9E6-193D-464C-BABE-3A3436AFE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CPU Cache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20C67FD-BBFB-4605-AA02-ECF907E0D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89709"/>
            <a:ext cx="10791255" cy="32052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Temporal/Spatial locality of memory accesses </a:t>
            </a:r>
          </a:p>
          <a:p>
            <a:r>
              <a:rPr lang="en-US" dirty="0"/>
              <a:t>Store/access data linearly if possible (no linked lists!)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Pack your structures</a:t>
            </a:r>
          </a:p>
          <a:p>
            <a:r>
              <a:rPr lang="en-US" dirty="0"/>
              <a:t>Avoid indirections (</a:t>
            </a:r>
            <a:r>
              <a:rPr lang="en-US" dirty="0" err="1"/>
              <a:t>unique_ptr</a:t>
            </a:r>
            <a:r>
              <a:rPr lang="en-US" dirty="0"/>
              <a:t>&lt;</a:t>
            </a:r>
            <a:r>
              <a:rPr lang="en-US" dirty="0" err="1"/>
              <a:t>shared_ptr</a:t>
            </a:r>
            <a:r>
              <a:rPr lang="en-US" dirty="0"/>
              <a:t>&lt;</a:t>
            </a:r>
            <a:r>
              <a:rPr lang="en-US" dirty="0" err="1"/>
              <a:t>unique_ptr</a:t>
            </a:r>
            <a:r>
              <a:rPr lang="en-US" dirty="0"/>
              <a:t>&gt;&gt;&gt;…)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A791472-559C-43F5-A105-D9C3B631A0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C5E7734-A57D-47CD-AA21-70FBEE7FD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45" y="4058015"/>
            <a:ext cx="11277596" cy="1057275"/>
          </a:xfrm>
          <a:prstGeom prst="rect">
            <a:avLst/>
          </a:prstGeo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CD8204F-5BCD-4A82-9725-B7D955609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C7B2636-36B2-4584-9699-B14A80F7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BD9052-CD02-49BB-8A1F-4928E8DD4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733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4EAFAF-4CD8-4A68-A370-9C537FD869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Avoid</a:t>
            </a:r>
            <a:r>
              <a:rPr lang="fr-FR" dirty="0"/>
              <a:t> branches if possible</a:t>
            </a:r>
          </a:p>
          <a:p>
            <a:r>
              <a:rPr lang="fr-FR" dirty="0"/>
              <a:t>Slow </a:t>
            </a:r>
            <a:r>
              <a:rPr lang="fr-FR" dirty="0" err="1"/>
              <a:t>path</a:t>
            </a:r>
            <a:r>
              <a:rPr lang="fr-FR" dirty="0"/>
              <a:t> expected in branches (Intel/AMD)</a:t>
            </a:r>
          </a:p>
          <a:p>
            <a:r>
              <a:rPr lang="fr-FR" dirty="0" err="1"/>
              <a:t>Disable</a:t>
            </a:r>
            <a:r>
              <a:rPr lang="fr-FR" dirty="0"/>
              <a:t> </a:t>
            </a:r>
            <a:r>
              <a:rPr lang="fr-FR" dirty="0" err="1"/>
              <a:t>inlining</a:t>
            </a:r>
            <a:r>
              <a:rPr lang="fr-FR" dirty="0"/>
              <a:t> on « big »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help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130E1336-0B30-4FEE-B3B7-CBD6BB07BB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__</a:t>
            </a:r>
            <a:r>
              <a:rPr lang="fr-FR" dirty="0" err="1"/>
              <a:t>builtin_expected</a:t>
            </a:r>
            <a:r>
              <a:rPr lang="fr-FR" dirty="0"/>
              <a:t>/[[(un)</a:t>
            </a:r>
            <a:r>
              <a:rPr lang="fr-FR" dirty="0" err="1"/>
              <a:t>likely</a:t>
            </a:r>
            <a:r>
              <a:rPr lang="fr-FR" dirty="0"/>
              <a:t>]]</a:t>
            </a:r>
            <a:br>
              <a:rPr lang="fr-FR" dirty="0"/>
            </a:b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45D157-B513-4FF7-B8B8-1920EC992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2BD299-F6C7-4257-8961-6C8D2CBF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D14FF5-5E14-42C8-AEC3-10F9720A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37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8D6966A-ECD0-4F14-A6A0-7E19DA971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Branch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2D3C2F9-47BE-4CC6-8737-01851AFC4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EA159DB-99BF-427D-BF57-44D2B6E6DEF4}"/>
              </a:ext>
            </a:extLst>
          </p:cNvPr>
          <p:cNvSpPr txBox="1"/>
          <p:nvPr/>
        </p:nvSpPr>
        <p:spPr>
          <a:xfrm>
            <a:off x="6096000" y="3217039"/>
            <a:ext cx="51235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std::uint16_t clamp(</a:t>
            </a:r>
            <a:r>
              <a:rPr lang="fr-F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i) {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(i &lt; </a:t>
            </a:r>
            <a:r>
              <a:rPr lang="fr-F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[[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unlikely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 {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F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 </a:t>
            </a:r>
            <a:r>
              <a:rPr lang="fr-F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(i &gt; </a:t>
            </a:r>
            <a:r>
              <a:rPr lang="fr-FR" b="0" dirty="0">
                <a:solidFill>
                  <a:srgbClr val="3030C0"/>
                </a:solidFill>
                <a:effectLst/>
                <a:latin typeface="Consolas" panose="020B0609020204030204" pitchFamily="49" charset="0"/>
              </a:rPr>
              <a:t>0xFFFF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[[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unlikely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 {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F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3030C0"/>
                </a:solidFill>
                <a:effectLst/>
                <a:latin typeface="Consolas" panose="020B0609020204030204" pitchFamily="49" charset="0"/>
              </a:rPr>
              <a:t>0xFFFFu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i;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3B5881-6ADB-404D-A88B-B74F21668539}"/>
              </a:ext>
            </a:extLst>
          </p:cNvPr>
          <p:cNvSpPr txBox="1"/>
          <p:nvPr/>
        </p:nvSpPr>
        <p:spPr>
          <a:xfrm>
            <a:off x="6096000" y="6030313"/>
            <a:ext cx="5936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https://quick-bench.com/q/HLVEUIJsvsU6N6ms1SqOSeVodVI</a:t>
            </a:r>
            <a:r>
              <a:rPr lang="fr-FR" dirty="0"/>
              <a:t> </a:t>
            </a:r>
          </a:p>
        </p:txBody>
      </p:sp>
      <p:sp>
        <p:nvSpPr>
          <p:cNvPr id="12" name="Explosion : 8 points 11">
            <a:extLst>
              <a:ext uri="{FF2B5EF4-FFF2-40B4-BE49-F238E27FC236}">
                <a16:creationId xmlns:a16="http://schemas.microsoft.com/office/drawing/2014/main" id="{4D2C2F10-8227-49C2-8F66-98B71886E29C}"/>
              </a:ext>
            </a:extLst>
          </p:cNvPr>
          <p:cNvSpPr/>
          <p:nvPr/>
        </p:nvSpPr>
        <p:spPr>
          <a:xfrm>
            <a:off x="9182070" y="4168972"/>
            <a:ext cx="2926355" cy="2007992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10% </a:t>
            </a:r>
            <a:r>
              <a:rPr lang="fr-FR" dirty="0" err="1"/>
              <a:t>faster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(on GCC 6…)</a:t>
            </a:r>
          </a:p>
        </p:txBody>
      </p:sp>
    </p:spTree>
    <p:extLst>
      <p:ext uri="{BB962C8B-B14F-4D97-AF65-F5344CB8AC3E}">
        <p14:creationId xmlns:p14="http://schemas.microsoft.com/office/powerpoint/2010/main" val="929245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D9C549-DCAE-4FDF-98F4-084BC94A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SIMD (</a:t>
            </a:r>
            <a:r>
              <a:rPr lang="fr-FR" dirty="0" err="1"/>
              <a:t>vectorization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4EA351-0D14-4B64-8224-EC10151BC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4699"/>
            <a:ext cx="10515600" cy="34722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SSE4.2: 98% of Steam’s market</a:t>
            </a:r>
          </a:p>
          <a:p>
            <a:r>
              <a:rPr lang="en-US" dirty="0"/>
              <a:t>AVX:     95% of Steam’s market</a:t>
            </a:r>
          </a:p>
          <a:p>
            <a:r>
              <a:rPr lang="en-US" dirty="0"/>
              <a:t>AVX2: 100% AWS, 90% Azure</a:t>
            </a:r>
          </a:p>
          <a:p>
            <a:r>
              <a:rPr lang="en-US" dirty="0"/>
              <a:t>Try to make it easy to auto-vectorize</a:t>
            </a:r>
            <a:br>
              <a:rPr lang="en-US" dirty="0"/>
            </a:br>
            <a:r>
              <a:rPr lang="en-US" dirty="0"/>
              <a:t>(break data dependencies in loops,</a:t>
            </a:r>
            <a:br>
              <a:rPr lang="en-US" dirty="0"/>
            </a:br>
            <a:r>
              <a:rPr lang="en-US" dirty="0"/>
              <a:t>align data)</a:t>
            </a:r>
          </a:p>
          <a:p>
            <a:r>
              <a:rPr lang="en-US" dirty="0" err="1"/>
              <a:t>Intrinsics</a:t>
            </a:r>
            <a:endParaRPr lang="en-US" dirty="0"/>
          </a:p>
          <a:p>
            <a:r>
              <a:rPr lang="en-US" dirty="0"/>
              <a:t>Implicit SPMD Program Compiler (ISPC)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067427-53EC-4BE3-ADB9-B1BA1F67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776073-087E-45EA-A114-7946A72E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2C6435-F66D-4021-8533-5622EA9DB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38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510BE9C-EDD0-4DBA-A96E-8EC8ECAA40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Single Instruction, Multiple Data!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468B95D-EB53-4383-8922-FE4BDDC34320}"/>
              </a:ext>
            </a:extLst>
          </p:cNvPr>
          <p:cNvSpPr txBox="1"/>
          <p:nvPr/>
        </p:nvSpPr>
        <p:spPr>
          <a:xfrm>
            <a:off x="8685179" y="3761054"/>
            <a:ext cx="914400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5400" dirty="0"/>
              <a:t>VS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72491DD-78A7-4D2C-BF57-F376B5199A70}"/>
              </a:ext>
            </a:extLst>
          </p:cNvPr>
          <p:cNvGrpSpPr/>
          <p:nvPr/>
        </p:nvGrpSpPr>
        <p:grpSpPr>
          <a:xfrm>
            <a:off x="8081997" y="3432690"/>
            <a:ext cx="3271805" cy="2016293"/>
            <a:chOff x="8081997" y="3432690"/>
            <a:chExt cx="3271805" cy="2016293"/>
          </a:xfrm>
        </p:grpSpPr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11FDE7BD-6CA4-4ABE-A806-B3733A1EFA9C}"/>
                </a:ext>
              </a:extLst>
            </p:cNvPr>
            <p:cNvGrpSpPr/>
            <p:nvPr/>
          </p:nvGrpSpPr>
          <p:grpSpPr>
            <a:xfrm>
              <a:off x="9890754" y="3451660"/>
              <a:ext cx="1463048" cy="1608146"/>
              <a:chOff x="3968813" y="2619117"/>
              <a:chExt cx="1463048" cy="160814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955688-04F7-4B59-9C23-06D58850E0E7}"/>
                  </a:ext>
                </a:extLst>
              </p:cNvPr>
              <p:cNvSpPr/>
              <p:nvPr/>
            </p:nvSpPr>
            <p:spPr>
              <a:xfrm>
                <a:off x="3968813" y="2619117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66C6CF6-DA38-483A-9E95-38308BF045EA}"/>
                  </a:ext>
                </a:extLst>
              </p:cNvPr>
              <p:cNvSpPr/>
              <p:nvPr/>
            </p:nvSpPr>
            <p:spPr>
              <a:xfrm>
                <a:off x="4348612" y="2619117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146750-E406-4875-A422-A96546E41E0A}"/>
                  </a:ext>
                </a:extLst>
              </p:cNvPr>
              <p:cNvSpPr/>
              <p:nvPr/>
            </p:nvSpPr>
            <p:spPr>
              <a:xfrm>
                <a:off x="4733626" y="2619117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1FF4F29-163A-411A-83D8-F9F3109865F9}"/>
                  </a:ext>
                </a:extLst>
              </p:cNvPr>
              <p:cNvSpPr/>
              <p:nvPr/>
            </p:nvSpPr>
            <p:spPr>
              <a:xfrm>
                <a:off x="5113425" y="2619117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31808AE-6928-43E3-8705-737B5EEE4CAD}"/>
                  </a:ext>
                </a:extLst>
              </p:cNvPr>
              <p:cNvSpPr/>
              <p:nvPr/>
            </p:nvSpPr>
            <p:spPr>
              <a:xfrm>
                <a:off x="3968813" y="3279820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8997DAC-3E31-40AD-94E2-D7F97B39C878}"/>
                  </a:ext>
                </a:extLst>
              </p:cNvPr>
              <p:cNvSpPr/>
              <p:nvPr/>
            </p:nvSpPr>
            <p:spPr>
              <a:xfrm>
                <a:off x="4348612" y="3279820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DFB9E12-1260-4C44-85C3-C75D398AC872}"/>
                  </a:ext>
                </a:extLst>
              </p:cNvPr>
              <p:cNvSpPr/>
              <p:nvPr/>
            </p:nvSpPr>
            <p:spPr>
              <a:xfrm>
                <a:off x="4733626" y="3279820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42B8745-8829-4BE5-929C-E90A389D515F}"/>
                  </a:ext>
                </a:extLst>
              </p:cNvPr>
              <p:cNvSpPr/>
              <p:nvPr/>
            </p:nvSpPr>
            <p:spPr>
              <a:xfrm>
                <a:off x="5113425" y="3279820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Signe Plus 26">
                <a:extLst>
                  <a:ext uri="{FF2B5EF4-FFF2-40B4-BE49-F238E27FC236}">
                    <a16:creationId xmlns:a16="http://schemas.microsoft.com/office/drawing/2014/main" id="{C7CB925F-A5EF-4513-A747-66AC83BD759A}"/>
                  </a:ext>
                </a:extLst>
              </p:cNvPr>
              <p:cNvSpPr/>
              <p:nvPr/>
            </p:nvSpPr>
            <p:spPr>
              <a:xfrm>
                <a:off x="3968813" y="2928511"/>
                <a:ext cx="313221" cy="321074"/>
              </a:xfrm>
              <a:prstGeom prst="mathPlus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Signe Plus 27">
                <a:extLst>
                  <a:ext uri="{FF2B5EF4-FFF2-40B4-BE49-F238E27FC236}">
                    <a16:creationId xmlns:a16="http://schemas.microsoft.com/office/drawing/2014/main" id="{631C7779-13BC-4BAF-ABF4-7BA345CC9880}"/>
                  </a:ext>
                </a:extLst>
              </p:cNvPr>
              <p:cNvSpPr/>
              <p:nvPr/>
            </p:nvSpPr>
            <p:spPr>
              <a:xfrm>
                <a:off x="4348612" y="2933338"/>
                <a:ext cx="313221" cy="321074"/>
              </a:xfrm>
              <a:prstGeom prst="mathPlus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Signe Plus 28">
                <a:extLst>
                  <a:ext uri="{FF2B5EF4-FFF2-40B4-BE49-F238E27FC236}">
                    <a16:creationId xmlns:a16="http://schemas.microsoft.com/office/drawing/2014/main" id="{436DD186-4C00-4DBA-8BC9-B18C2F7645EE}"/>
                  </a:ext>
                </a:extLst>
              </p:cNvPr>
              <p:cNvSpPr/>
              <p:nvPr/>
            </p:nvSpPr>
            <p:spPr>
              <a:xfrm>
                <a:off x="4733626" y="2935069"/>
                <a:ext cx="313221" cy="321074"/>
              </a:xfrm>
              <a:prstGeom prst="mathPlus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Signe Plus 29">
                <a:extLst>
                  <a:ext uri="{FF2B5EF4-FFF2-40B4-BE49-F238E27FC236}">
                    <a16:creationId xmlns:a16="http://schemas.microsoft.com/office/drawing/2014/main" id="{1A85A247-5F33-4EBD-8F96-D0451B5E4F33}"/>
                  </a:ext>
                </a:extLst>
              </p:cNvPr>
              <p:cNvSpPr/>
              <p:nvPr/>
            </p:nvSpPr>
            <p:spPr>
              <a:xfrm>
                <a:off x="5113425" y="2939896"/>
                <a:ext cx="313221" cy="321074"/>
              </a:xfrm>
              <a:prstGeom prst="mathPlus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A36F850-E39F-4023-99AD-935951B30E79}"/>
                  </a:ext>
                </a:extLst>
              </p:cNvPr>
              <p:cNvSpPr/>
              <p:nvPr/>
            </p:nvSpPr>
            <p:spPr>
              <a:xfrm>
                <a:off x="3968813" y="3948130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8976D0-4753-475A-99EE-E9E4435FDDE4}"/>
                  </a:ext>
                </a:extLst>
              </p:cNvPr>
              <p:cNvSpPr/>
              <p:nvPr/>
            </p:nvSpPr>
            <p:spPr>
              <a:xfrm>
                <a:off x="4348612" y="3948130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25D6F0B-9A97-4E70-B9B9-5268C6BD8D51}"/>
                  </a:ext>
                </a:extLst>
              </p:cNvPr>
              <p:cNvSpPr/>
              <p:nvPr/>
            </p:nvSpPr>
            <p:spPr>
              <a:xfrm>
                <a:off x="4733626" y="3948130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2F1D1A8-C3CB-4B92-8F27-B86A1D4BFC06}"/>
                  </a:ext>
                </a:extLst>
              </p:cNvPr>
              <p:cNvSpPr/>
              <p:nvPr/>
            </p:nvSpPr>
            <p:spPr>
              <a:xfrm>
                <a:off x="5113425" y="3948130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Signe Plus 34">
                <a:extLst>
                  <a:ext uri="{FF2B5EF4-FFF2-40B4-BE49-F238E27FC236}">
                    <a16:creationId xmlns:a16="http://schemas.microsoft.com/office/drawing/2014/main" id="{9F3605B0-8BA8-4105-8575-0552C19911FB}"/>
                  </a:ext>
                </a:extLst>
              </p:cNvPr>
              <p:cNvSpPr/>
              <p:nvPr/>
            </p:nvSpPr>
            <p:spPr>
              <a:xfrm>
                <a:off x="3968813" y="3596821"/>
                <a:ext cx="313221" cy="321074"/>
              </a:xfrm>
              <a:prstGeom prst="mathPlus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Signe Plus 35">
                <a:extLst>
                  <a:ext uri="{FF2B5EF4-FFF2-40B4-BE49-F238E27FC236}">
                    <a16:creationId xmlns:a16="http://schemas.microsoft.com/office/drawing/2014/main" id="{D9DDBCC8-FEB0-4B60-9283-17FBA6B665AA}"/>
                  </a:ext>
                </a:extLst>
              </p:cNvPr>
              <p:cNvSpPr/>
              <p:nvPr/>
            </p:nvSpPr>
            <p:spPr>
              <a:xfrm>
                <a:off x="4348612" y="3601648"/>
                <a:ext cx="313221" cy="321074"/>
              </a:xfrm>
              <a:prstGeom prst="mathPlus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Signe Plus 36">
                <a:extLst>
                  <a:ext uri="{FF2B5EF4-FFF2-40B4-BE49-F238E27FC236}">
                    <a16:creationId xmlns:a16="http://schemas.microsoft.com/office/drawing/2014/main" id="{FC325854-CFB0-4B57-A1B3-963A77F81D89}"/>
                  </a:ext>
                </a:extLst>
              </p:cNvPr>
              <p:cNvSpPr/>
              <p:nvPr/>
            </p:nvSpPr>
            <p:spPr>
              <a:xfrm>
                <a:off x="4733626" y="3603379"/>
                <a:ext cx="313221" cy="321074"/>
              </a:xfrm>
              <a:prstGeom prst="mathPlus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Signe Plus 37">
                <a:extLst>
                  <a:ext uri="{FF2B5EF4-FFF2-40B4-BE49-F238E27FC236}">
                    <a16:creationId xmlns:a16="http://schemas.microsoft.com/office/drawing/2014/main" id="{24ED920F-5953-4137-8757-92517FE36B67}"/>
                  </a:ext>
                </a:extLst>
              </p:cNvPr>
              <p:cNvSpPr/>
              <p:nvPr/>
            </p:nvSpPr>
            <p:spPr>
              <a:xfrm>
                <a:off x="5113425" y="3608206"/>
                <a:ext cx="313221" cy="321074"/>
              </a:xfrm>
              <a:prstGeom prst="mathPlus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EDA09655-7550-462A-995E-24B73F75C108}"/>
                </a:ext>
              </a:extLst>
            </p:cNvPr>
            <p:cNvGrpSpPr/>
            <p:nvPr/>
          </p:nvGrpSpPr>
          <p:grpSpPr>
            <a:xfrm>
              <a:off x="8081997" y="3432690"/>
              <a:ext cx="318436" cy="1608146"/>
              <a:chOff x="2253106" y="2617345"/>
              <a:chExt cx="318436" cy="160814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1852A2A-F5DF-43D7-8D1E-A128014BE857}"/>
                  </a:ext>
                </a:extLst>
              </p:cNvPr>
              <p:cNvSpPr/>
              <p:nvPr/>
            </p:nvSpPr>
            <p:spPr>
              <a:xfrm>
                <a:off x="2253106" y="2617345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17FE7CF-8B53-438D-B888-CFEA81236E1D}"/>
                  </a:ext>
                </a:extLst>
              </p:cNvPr>
              <p:cNvSpPr/>
              <p:nvPr/>
            </p:nvSpPr>
            <p:spPr>
              <a:xfrm>
                <a:off x="2253106" y="3278048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Signe Plus 40">
                <a:extLst>
                  <a:ext uri="{FF2B5EF4-FFF2-40B4-BE49-F238E27FC236}">
                    <a16:creationId xmlns:a16="http://schemas.microsoft.com/office/drawing/2014/main" id="{16917D35-FF29-4EB3-A0A9-3CE38859C810}"/>
                  </a:ext>
                </a:extLst>
              </p:cNvPr>
              <p:cNvSpPr/>
              <p:nvPr/>
            </p:nvSpPr>
            <p:spPr>
              <a:xfrm>
                <a:off x="2253106" y="2926739"/>
                <a:ext cx="313221" cy="321074"/>
              </a:xfrm>
              <a:prstGeom prst="mathPlus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96177C3-2319-4619-BE76-018872475B70}"/>
                  </a:ext>
                </a:extLst>
              </p:cNvPr>
              <p:cNvSpPr/>
              <p:nvPr/>
            </p:nvSpPr>
            <p:spPr>
              <a:xfrm>
                <a:off x="2253106" y="3946358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Signe Plus 42">
                <a:extLst>
                  <a:ext uri="{FF2B5EF4-FFF2-40B4-BE49-F238E27FC236}">
                    <a16:creationId xmlns:a16="http://schemas.microsoft.com/office/drawing/2014/main" id="{656F27C3-018A-4921-9A99-34FA70E279F9}"/>
                  </a:ext>
                </a:extLst>
              </p:cNvPr>
              <p:cNvSpPr/>
              <p:nvPr/>
            </p:nvSpPr>
            <p:spPr>
              <a:xfrm>
                <a:off x="2253106" y="3595049"/>
                <a:ext cx="313221" cy="321074"/>
              </a:xfrm>
              <a:prstGeom prst="mathPlus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577302E6-693F-4BD1-8F69-370E6D161223}"/>
                </a:ext>
              </a:extLst>
            </p:cNvPr>
            <p:cNvGrpSpPr/>
            <p:nvPr/>
          </p:nvGrpSpPr>
          <p:grpSpPr>
            <a:xfrm>
              <a:off x="8104504" y="5141173"/>
              <a:ext cx="3221575" cy="307810"/>
              <a:chOff x="8633107" y="5335760"/>
              <a:chExt cx="3221575" cy="307810"/>
            </a:xfrm>
          </p:grpSpPr>
          <p:sp>
            <p:nvSpPr>
              <p:cNvPr id="49" name="Flèche : bas 48">
                <a:extLst>
                  <a:ext uri="{FF2B5EF4-FFF2-40B4-BE49-F238E27FC236}">
                    <a16:creationId xmlns:a16="http://schemas.microsoft.com/office/drawing/2014/main" id="{00E2074F-6F9D-42FF-9827-573D297BFB45}"/>
                  </a:ext>
                </a:extLst>
              </p:cNvPr>
              <p:cNvSpPr/>
              <p:nvPr/>
            </p:nvSpPr>
            <p:spPr>
              <a:xfrm>
                <a:off x="10464372" y="5342021"/>
                <a:ext cx="268206" cy="301549"/>
              </a:xfrm>
              <a:prstGeom prst="down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Flèche : bas 49">
                <a:extLst>
                  <a:ext uri="{FF2B5EF4-FFF2-40B4-BE49-F238E27FC236}">
                    <a16:creationId xmlns:a16="http://schemas.microsoft.com/office/drawing/2014/main" id="{6DD045E7-45DD-4F28-BA26-494FB375A91C}"/>
                  </a:ext>
                </a:extLst>
              </p:cNvPr>
              <p:cNvSpPr/>
              <p:nvPr/>
            </p:nvSpPr>
            <p:spPr>
              <a:xfrm>
                <a:off x="10821663" y="5339029"/>
                <a:ext cx="268206" cy="301549"/>
              </a:xfrm>
              <a:prstGeom prst="down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Flèche : bas 50">
                <a:extLst>
                  <a:ext uri="{FF2B5EF4-FFF2-40B4-BE49-F238E27FC236}">
                    <a16:creationId xmlns:a16="http://schemas.microsoft.com/office/drawing/2014/main" id="{2A6C5B9B-F71B-4DD5-9091-E2CF2A0B82BA}"/>
                  </a:ext>
                </a:extLst>
              </p:cNvPr>
              <p:cNvSpPr/>
              <p:nvPr/>
            </p:nvSpPr>
            <p:spPr>
              <a:xfrm>
                <a:off x="11217560" y="5340979"/>
                <a:ext cx="268206" cy="301549"/>
              </a:xfrm>
              <a:prstGeom prst="down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Flèche : bas 51">
                <a:extLst>
                  <a:ext uri="{FF2B5EF4-FFF2-40B4-BE49-F238E27FC236}">
                    <a16:creationId xmlns:a16="http://schemas.microsoft.com/office/drawing/2014/main" id="{25364C37-57CF-4261-AD7F-16210DB870C4}"/>
                  </a:ext>
                </a:extLst>
              </p:cNvPr>
              <p:cNvSpPr/>
              <p:nvPr/>
            </p:nvSpPr>
            <p:spPr>
              <a:xfrm>
                <a:off x="11586476" y="5335760"/>
                <a:ext cx="268206" cy="301549"/>
              </a:xfrm>
              <a:prstGeom prst="down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Flèche : bas 52">
                <a:extLst>
                  <a:ext uri="{FF2B5EF4-FFF2-40B4-BE49-F238E27FC236}">
                    <a16:creationId xmlns:a16="http://schemas.microsoft.com/office/drawing/2014/main" id="{E19B3E1B-62C3-427C-B0FE-BE75C763F528}"/>
                  </a:ext>
                </a:extLst>
              </p:cNvPr>
              <p:cNvSpPr/>
              <p:nvPr/>
            </p:nvSpPr>
            <p:spPr>
              <a:xfrm>
                <a:off x="8633107" y="5339854"/>
                <a:ext cx="268206" cy="301549"/>
              </a:xfrm>
              <a:prstGeom prst="down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5871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39FBCBB7-3B61-4EE3-BF47-DC7CC6DE73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O(n) vs O(log(n)) vs O(1) </a:t>
            </a:r>
          </a:p>
          <a:p>
            <a:r>
              <a:rPr lang="fr-FR" dirty="0"/>
              <a:t>T(1)=?</a:t>
            </a:r>
          </a:p>
          <a:p>
            <a:r>
              <a:rPr lang="fr-FR" dirty="0" err="1"/>
              <a:t>Find</a:t>
            </a:r>
            <a:r>
              <a:rPr lang="fr-FR" dirty="0"/>
              <a:t> </a:t>
            </a:r>
          </a:p>
          <a:p>
            <a:pPr lvl="1"/>
            <a:r>
              <a:rPr lang="fr-FR" dirty="0" err="1"/>
              <a:t>vector</a:t>
            </a:r>
            <a:r>
              <a:rPr lang="fr-FR" dirty="0"/>
              <a:t>&lt;uint32_t&gt;</a:t>
            </a:r>
          </a:p>
          <a:p>
            <a:pPr lvl="1"/>
            <a:r>
              <a:rPr lang="fr-FR" dirty="0"/>
              <a:t>set&lt;uint32_t&gt;</a:t>
            </a:r>
          </a:p>
          <a:p>
            <a:pPr lvl="1"/>
            <a:r>
              <a:rPr lang="fr-FR" dirty="0" err="1"/>
              <a:t>unordered_set</a:t>
            </a:r>
            <a:r>
              <a:rPr lang="fr-FR" dirty="0"/>
              <a:t>&lt;uint32_t&gt;</a:t>
            </a:r>
          </a:p>
          <a:p>
            <a:r>
              <a:rPr lang="fr-FR" dirty="0"/>
              <a:t>Insertion/modification </a:t>
            </a:r>
            <a:r>
              <a:rPr lang="fr-FR" dirty="0" err="1"/>
              <a:t>cost</a:t>
            </a:r>
            <a:r>
              <a:rPr lang="fr-FR" dirty="0"/>
              <a:t>?</a:t>
            </a:r>
          </a:p>
          <a:p>
            <a:r>
              <a:rPr lang="fr-F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Quick-</a:t>
            </a:r>
            <a:r>
              <a:rPr lang="fr-FR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bench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D1A7D9-F209-4504-B38F-82C8E66ED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5BC3BF-3151-4FDB-9D65-9E7CB09B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FCA24D-D6E1-47C6-8166-4845A58F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39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5CF3AC-9C87-457E-B4D1-54D23E19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O(1), O(n), O(n²) </a:t>
            </a:r>
            <a:r>
              <a:rPr lang="fr-FR" dirty="0" err="1"/>
              <a:t>myth</a:t>
            </a:r>
            <a:r>
              <a:rPr lang="fr-FR" dirty="0"/>
              <a:t>…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7C5C9DD-7952-4CFD-A689-43F27B3EF1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truth</a:t>
            </a:r>
            <a:endParaRPr lang="fr-FR" dirty="0"/>
          </a:p>
        </p:txBody>
      </p:sp>
      <p:graphicFrame>
        <p:nvGraphicFramePr>
          <p:cNvPr id="14" name="Espace réservé du contenu 13">
            <a:extLst>
              <a:ext uri="{FF2B5EF4-FFF2-40B4-BE49-F238E27FC236}">
                <a16:creationId xmlns:a16="http://schemas.microsoft.com/office/drawing/2014/main" id="{8C38FF59-C311-457A-A75E-AA136137C88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80438043"/>
              </p:ext>
            </p:extLst>
          </p:nvPr>
        </p:nvGraphicFramePr>
        <p:xfrm>
          <a:off x="6172200" y="2689225"/>
          <a:ext cx="5181600" cy="3487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51336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AB6D6-B311-469B-B020-32628E29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This talk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B36F3D-7A10-4DEF-8240-60DEC00B5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meant to convince you performance is important</a:t>
            </a:r>
          </a:p>
          <a:p>
            <a:r>
              <a:rPr lang="en-US" dirty="0"/>
              <a:t>Not your usual micro-benchmarking talk (obviously)</a:t>
            </a:r>
          </a:p>
          <a:p>
            <a:r>
              <a:rPr lang="en-US" dirty="0"/>
              <a:t>Not specific to C++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C52615-9C57-4667-99E4-0B4679BD7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167DF9-F37D-4EFA-9408-9BAA20D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BB3FBD-F7CB-4E75-9CF1-AF7AB439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4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DBA8296-AE36-4E61-A0CB-AA2F0D815F88}"/>
              </a:ext>
            </a:extLst>
          </p:cNvPr>
          <p:cNvSpPr txBox="1"/>
          <p:nvPr/>
        </p:nvSpPr>
        <p:spPr>
          <a:xfrm>
            <a:off x="8077200" y="5846545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"Performance Matters" by Emery Berger</a:t>
            </a:r>
          </a:p>
          <a:p>
            <a:r>
              <a:rPr lang="en-US" b="1" dirty="0">
                <a:hlinkClick r:id="rId2"/>
              </a:rPr>
              <a:t>https://youtu.be/r-TLSBdHe1A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3756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C108B4E-977D-48FE-99C6-4217D4F9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bit (</a:t>
            </a:r>
            <a:r>
              <a:rPr lang="fr-FR" dirty="0" err="1"/>
              <a:t>well</a:t>
            </a:r>
            <a:r>
              <a:rPr lang="fr-FR" dirty="0"/>
              <a:t>, a lot) of </a:t>
            </a:r>
            <a:r>
              <a:rPr lang="fr-FR" dirty="0" err="1"/>
              <a:t>reading</a:t>
            </a:r>
            <a:endParaRPr lang="fr-FR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266A093E-71A4-4BE9-8E20-888ACBCF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9" y="3238510"/>
            <a:ext cx="11523406" cy="2938463"/>
          </a:xfrm>
        </p:spPr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Performance analysis and tuning of modern CPUs</a:t>
            </a:r>
            <a:r>
              <a:rPr lang="en-US" dirty="0"/>
              <a:t> (Denis </a:t>
            </a:r>
            <a:r>
              <a:rPr lang="en-US" dirty="0" err="1"/>
              <a:t>Bakhvalov</a:t>
            </a:r>
            <a:r>
              <a:rPr lang="en-US" dirty="0"/>
              <a:t>)</a:t>
            </a:r>
          </a:p>
          <a:p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Agner’s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Optimization manuals </a:t>
            </a:r>
            <a:endParaRPr lang="en-US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Intel® 64 and IA-32 Architectures Optimization Reference Manual</a:t>
            </a:r>
            <a:r>
              <a:rPr lang="fr-FR" dirty="0"/>
              <a:t> </a:t>
            </a:r>
          </a:p>
          <a:p>
            <a:r>
              <a:rPr lang="en-US" dirty="0"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Optimization Guide for AMD Family 17h Models 30h and Greater Processors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909AA6-3BA0-4622-804F-E34BDB3A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C73621-9A8F-4938-8E62-1A40D7D50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78BF93-862F-4A77-97B3-D9CC82E20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40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9E3BAE5-3CDD-4D55-82FC-5AD0A6C547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9162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0FFFE-2945-4089-B61F-9C42CECC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And </a:t>
            </a:r>
            <a:r>
              <a:rPr lang="fr-FR" dirty="0" err="1"/>
              <a:t>much</a:t>
            </a:r>
            <a:r>
              <a:rPr lang="fr-FR" dirty="0"/>
              <a:t> more…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F2FCDB-ABFB-4CF0-8EE8-C56FA8BF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D055D7-5518-4943-8097-B115A5908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E37FD0-09F5-439B-A5D0-AF6F196E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41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FDCB136-6E8C-4CEE-B4A4-2FF9F4556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444EDD9E-18F8-4486-A7EB-80E9640F4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1187" y="2612613"/>
            <a:ext cx="7549626" cy="3873042"/>
          </a:xfrm>
        </p:spPr>
      </p:pic>
    </p:spTree>
    <p:extLst>
      <p:ext uri="{BB962C8B-B14F-4D97-AF65-F5344CB8AC3E}">
        <p14:creationId xmlns:p14="http://schemas.microsoft.com/office/powerpoint/2010/main" val="3073040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EDAF4898-36DC-4ECF-99DC-26A48F28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War story: </a:t>
            </a:r>
            <a:br>
              <a:rPr lang="en-US" dirty="0"/>
            </a:br>
            <a:r>
              <a:rPr lang="en-US" dirty="0"/>
              <a:t>WebKit GC in a game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FEC83E7A-7EFF-4114-B8D9-7E5AC0EB3C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WebKit and real-time</a:t>
            </a:r>
          </a:p>
        </p:txBody>
      </p:sp>
      <p:pic>
        <p:nvPicPr>
          <p:cNvPr id="3" name="Espace réservé pour une image  2">
            <a:extLst>
              <a:ext uri="{FF2B5EF4-FFF2-40B4-BE49-F238E27FC236}">
                <a16:creationId xmlns:a16="http://schemas.microsoft.com/office/drawing/2014/main" id="{2DFA6EF2-0B73-48A3-BD54-B55E9DAC9C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11" b="-2411"/>
          <a:stretch/>
        </p:blipFill>
        <p:spPr/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EF0FAA-F172-4331-A5FD-5ECA4DB4725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2F0AF5-3C21-406D-83D4-D834072B6B9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B9C407-FCC6-4AE0-AD43-A4E027174B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2"/>
            <a:ext cx="2743200" cy="365125"/>
          </a:xfrm>
        </p:spPr>
        <p:txBody>
          <a:bodyPr/>
          <a:lstStyle/>
          <a:p>
            <a:fld id="{A95A04C9-5D96-4B4B-93BA-D0D44C1E319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51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08DE139-EFDB-4815-93BF-1234E0205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context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B8A48C-BB74-4664-864B-1EBFA5FA3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WebKit used to display dynamic UIs, game components…</a:t>
            </a:r>
          </a:p>
          <a:p>
            <a:r>
              <a:rPr lang="en-US" dirty="0"/>
              <a:t>Target for a game is 60|30fps =&gt; 33|16ms</a:t>
            </a:r>
          </a:p>
          <a:p>
            <a:r>
              <a:rPr lang="en-US" dirty="0"/>
              <a:t>No JIT on console</a:t>
            </a:r>
          </a:p>
          <a:p>
            <a:r>
              <a:rPr lang="en-US" dirty="0"/>
              <a:t>« Old » WebKit version from ~2016</a:t>
            </a:r>
          </a:p>
          <a:p>
            <a:r>
              <a:rPr lang="en-US" dirty="0"/>
              <a:t>Frequent freezes could be observed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91D8150-3EC1-44CB-A03F-1B402F0A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305C402-EF2C-47DF-A503-147EA9517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2021/12/02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C0445E-8763-415A-9CC6-9E1D90A48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Clément Grégoire © (siliceum)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01D11C-A0E0-4B70-9399-EC7E041F9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67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E3D886-5ABE-4316-9A1C-196B4CF5E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Remember</a:t>
            </a:r>
            <a:r>
              <a:rPr lang="fr-FR" dirty="0"/>
              <a:t>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62E673-F055-4FCC-9131-A5F43964D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Measure 1</a:t>
            </a:r>
            <a:r>
              <a:rPr lang="en-US" sz="9600" baseline="30000" dirty="0"/>
              <a:t>st</a:t>
            </a:r>
            <a:br>
              <a:rPr lang="en-US" sz="9600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(we already have our target: 60/30fps)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ED7999-56E4-4570-B65D-007358816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C62752-E214-44C2-AB24-32118A006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D5E706-AB44-462C-9698-26CF42DBD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44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0E1F5EC-93A7-49D3-8EE3-98AF6BA773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546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AD4B7E-3228-4A8B-9E6E-394242E0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collecting data</a:t>
            </a:r>
          </a:p>
        </p:txBody>
      </p:sp>
      <p:pic>
        <p:nvPicPr>
          <p:cNvPr id="19" name="Espace réservé du contenu 18">
            <a:extLst>
              <a:ext uri="{FF2B5EF4-FFF2-40B4-BE49-F238E27FC236}">
                <a16:creationId xmlns:a16="http://schemas.microsoft.com/office/drawing/2014/main" id="{4FF34798-56F3-41AD-BEE8-89EDFF7EC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940665"/>
            <a:ext cx="10515600" cy="2898850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C6F3D7-19FE-4BFD-B01B-5BB2E8506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6530D8-8656-48E1-BF96-89F5C2412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Clément Grégoire © (</a:t>
            </a:r>
            <a:r>
              <a:rPr lang="fr-FR" dirty="0" err="1"/>
              <a:t>siliceum</a:t>
            </a:r>
            <a:r>
              <a:rPr lang="fr-FR" dirty="0"/>
              <a:t>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C548A1-FFD1-46E9-ACB4-EE7FEC9A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45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0B13B17-C7C0-40A6-A2EA-FFC7A700D0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967E6A1-3348-4791-8C3D-E6A9C06BF307}"/>
              </a:ext>
            </a:extLst>
          </p:cNvPr>
          <p:cNvCxnSpPr>
            <a:cxnSpLocks/>
          </p:cNvCxnSpPr>
          <p:nvPr/>
        </p:nvCxnSpPr>
        <p:spPr>
          <a:xfrm flipV="1">
            <a:off x="1207969" y="5544152"/>
            <a:ext cx="141171" cy="4092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ED8FC4DC-C0D1-4EDD-8B68-0096A328F5AA}"/>
              </a:ext>
            </a:extLst>
          </p:cNvPr>
          <p:cNvSpPr txBox="1"/>
          <p:nvPr/>
        </p:nvSpPr>
        <p:spPr>
          <a:xfrm>
            <a:off x="445998" y="5827786"/>
            <a:ext cx="1523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</a:rPr>
              <a:t>Red flag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A9BB4F2-B286-422D-AF0A-7E16F0926537}"/>
              </a:ext>
            </a:extLst>
          </p:cNvPr>
          <p:cNvGrpSpPr/>
          <p:nvPr/>
        </p:nvGrpSpPr>
        <p:grpSpPr>
          <a:xfrm>
            <a:off x="3493971" y="5265660"/>
            <a:ext cx="5116629" cy="417483"/>
            <a:chOff x="3493971" y="5027401"/>
            <a:chExt cx="5116629" cy="417483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CCE2979C-CE0E-4640-8F2A-89B4EBB560A7}"/>
                </a:ext>
              </a:extLst>
            </p:cNvPr>
            <p:cNvSpPr/>
            <p:nvPr/>
          </p:nvSpPr>
          <p:spPr>
            <a:xfrm>
              <a:off x="3493971" y="5034013"/>
              <a:ext cx="933650" cy="41087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C9D37A22-DF7C-479C-B7AB-BED55D123EA8}"/>
                </a:ext>
              </a:extLst>
            </p:cNvPr>
            <p:cNvSpPr/>
            <p:nvPr/>
          </p:nvSpPr>
          <p:spPr>
            <a:xfrm>
              <a:off x="5650030" y="5027402"/>
              <a:ext cx="933650" cy="41087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8A195FF4-D971-44AD-80C0-2EC30E76B665}"/>
                </a:ext>
              </a:extLst>
            </p:cNvPr>
            <p:cNvSpPr/>
            <p:nvPr/>
          </p:nvSpPr>
          <p:spPr>
            <a:xfrm>
              <a:off x="7676950" y="5027401"/>
              <a:ext cx="933650" cy="41087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86981EFE-D4DA-474B-95D7-273AC4047CCF}"/>
              </a:ext>
            </a:extLst>
          </p:cNvPr>
          <p:cNvSpPr txBox="1"/>
          <p:nvPr/>
        </p:nvSpPr>
        <p:spPr>
          <a:xfrm>
            <a:off x="2715126" y="5827786"/>
            <a:ext cx="806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No </a:t>
            </a:r>
            <a:r>
              <a:rPr lang="en-US" sz="2800" dirty="0">
                <a:solidFill>
                  <a:srgbClr val="FF0000"/>
                </a:solidFill>
              </a:rPr>
              <a:t>instrumentation</a:t>
            </a:r>
            <a:r>
              <a:rPr lang="fr-FR" sz="2800" dirty="0">
                <a:solidFill>
                  <a:srgbClr val="FF0000"/>
                </a:solidFill>
              </a:rPr>
              <a:t>, </a:t>
            </a:r>
            <a:r>
              <a:rPr lang="fr-FR" sz="2800" dirty="0" err="1">
                <a:solidFill>
                  <a:srgbClr val="FF0000"/>
                </a:solidFill>
              </a:rPr>
              <a:t>only</a:t>
            </a:r>
            <a:r>
              <a:rPr lang="fr-FR" sz="2800" dirty="0">
                <a:solidFill>
                  <a:srgbClr val="FF0000"/>
                </a:solidFill>
              </a:rPr>
              <a:t> sampling &amp; </a:t>
            </a:r>
            <a:r>
              <a:rPr lang="en-US" sz="2800" dirty="0">
                <a:solidFill>
                  <a:srgbClr val="FF0000"/>
                </a:solidFill>
              </a:rPr>
              <a:t>context</a:t>
            </a:r>
            <a:r>
              <a:rPr lang="fr-FR" sz="2800" dirty="0">
                <a:solidFill>
                  <a:srgbClr val="FF0000"/>
                </a:solidFill>
              </a:rPr>
              <a:t> switches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1016981-0810-4622-9882-CA9B58F714D2}"/>
              </a:ext>
            </a:extLst>
          </p:cNvPr>
          <p:cNvSpPr txBox="1"/>
          <p:nvPr/>
        </p:nvSpPr>
        <p:spPr>
          <a:xfrm>
            <a:off x="-85567" y="2409666"/>
            <a:ext cx="2179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Conquered land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8422A014-0AC8-4CE2-92F9-D1884E8248ED}"/>
              </a:ext>
            </a:extLst>
          </p:cNvPr>
          <p:cNvCxnSpPr>
            <a:cxnSpLocks/>
          </p:cNvCxnSpPr>
          <p:nvPr/>
        </p:nvCxnSpPr>
        <p:spPr>
          <a:xfrm>
            <a:off x="766916" y="2782529"/>
            <a:ext cx="582224" cy="24580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4C1D90D-D23E-404A-A2EB-6913C3890FC7}"/>
              </a:ext>
            </a:extLst>
          </p:cNvPr>
          <p:cNvCxnSpPr>
            <a:cxnSpLocks/>
          </p:cNvCxnSpPr>
          <p:nvPr/>
        </p:nvCxnSpPr>
        <p:spPr>
          <a:xfrm flipH="1" flipV="1">
            <a:off x="9202366" y="5544152"/>
            <a:ext cx="778214" cy="4092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3475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EE3EEFAF-D516-4980-9783-CA2E322365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8614" y="2666619"/>
            <a:ext cx="4310894" cy="2611070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73EC0B-307E-44F0-AAFF-D59AC936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C94A0B-9FE4-493C-8B2B-A5FAA6996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03B17F-8E70-4616-B0D0-A2D75806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46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638013-F844-415A-9FDE-7B6539A2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looks like in the code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89C20E8-A290-4D54-BCB0-0C798471B1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271E0BD6-B6C1-464C-998A-4DD9AEC8AE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553611" y="2666619"/>
            <a:ext cx="7469776" cy="2841010"/>
          </a:xfrm>
        </p:spPr>
      </p:pic>
    </p:spTree>
    <p:extLst>
      <p:ext uri="{BB962C8B-B14F-4D97-AF65-F5344CB8AC3E}">
        <p14:creationId xmlns:p14="http://schemas.microsoft.com/office/powerpoint/2010/main" val="1553228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BF1BB7-64D2-4D79-8E87-C393AF8E1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dirty="0" err="1"/>
              <a:t>garbage</a:t>
            </a:r>
            <a:r>
              <a:rPr lang="fr-FR" dirty="0"/>
              <a:t> collector </a:t>
            </a:r>
            <a:r>
              <a:rPr lang="fr-FR" dirty="0" err="1"/>
              <a:t>monster</a:t>
            </a:r>
            <a:endParaRPr lang="fr-FR" dirty="0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5971313C-655A-4822-AAD7-A3E6599CB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2988526"/>
            <a:ext cx="12192001" cy="2918985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88E07C-5AB5-41DD-90CF-20A1904C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285AF2-0F02-4C62-8C6F-8CD235FE0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2DBCAB-AF3C-4EF5-95E5-CA081E686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47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3C63A50-C6B7-4ED6-A9E6-248ED01E18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1595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71F973-7163-42FD-9590-9C6D3E1F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 now?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D49876-70DB-4EC1-A2E5-B80F21A63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Tweak the garbage collector parameters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Optimize the garbage collector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Make it less blocking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Rewrite the code in C++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Reduce the amount of data to process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trike="sngStrike" dirty="0"/>
              <a:t>Ship it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00F014-118C-4436-B7C1-0C6F4F99C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8A47B1-6585-48AF-84E8-EDF739369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971484-0F80-4146-A3EF-F20E7FDD1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48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79EA6C1-5B0C-4F98-A92D-26D5CF2878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Many options</a:t>
            </a:r>
          </a:p>
        </p:txBody>
      </p:sp>
    </p:spTree>
    <p:extLst>
      <p:ext uri="{BB962C8B-B14F-4D97-AF65-F5344CB8AC3E}">
        <p14:creationId xmlns:p14="http://schemas.microsoft.com/office/powerpoint/2010/main" val="415936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0DFB35-5084-4828-8534-0BCAAB8D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the amount of data to process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CB8741-B087-49DA-972D-78935A335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what generates memory usage</a:t>
            </a:r>
          </a:p>
          <a:p>
            <a:r>
              <a:rPr lang="en-US" dirty="0"/>
              <a:t>Fix JS code to generate less memory allocations</a:t>
            </a:r>
          </a:p>
          <a:p>
            <a:r>
              <a:rPr lang="en-US" dirty="0"/>
              <a:t>Sadly not enough</a:t>
            </a:r>
          </a:p>
          <a:p>
            <a:pPr lvl="1"/>
            <a:r>
              <a:rPr lang="en-US" dirty="0"/>
              <a:t>Still no control over when the GC will happen</a:t>
            </a:r>
          </a:p>
          <a:p>
            <a:pPr lvl="1"/>
            <a:r>
              <a:rPr lang="en-US" dirty="0"/>
              <a:t>Still have frequent « freezes » due to GC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030D7C-8FDB-4A18-A310-96B5F6861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76884D-A78E-42C0-8573-28586ABFE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5820A3-21F1-4F4F-98E2-F8165E47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49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ABA5F50-A11D-43BC-88B4-A49F26228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ZA" dirty="0"/>
              <a:t>Big wins without diving into WebKit</a:t>
            </a:r>
          </a:p>
        </p:txBody>
      </p:sp>
    </p:spTree>
    <p:extLst>
      <p:ext uri="{BB962C8B-B14F-4D97-AF65-F5344CB8AC3E}">
        <p14:creationId xmlns:p14="http://schemas.microsoft.com/office/powerpoint/2010/main" val="3692243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4E34945D-0940-48F6-8E5C-99247158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performance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2F8AA85A-9F3F-473F-8278-DAA9BD4D66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What’s that?</a:t>
            </a:r>
          </a:p>
        </p:txBody>
      </p:sp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F816E642-EB6C-4F51-9A7F-0EA34789BF6F}"/>
              </a:ext>
            </a:extLst>
          </p:cNvPr>
          <p:cNvPicPr preferRelativeResize="0"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571840" y="2085801"/>
            <a:ext cx="3006008" cy="2685600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BD08AF-DA92-4866-9189-89A2D574B05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BC772E-3F21-4B65-9C09-0C4A1ADB0C1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9DE9B8-85BE-4E58-B0EE-82B930B0A4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2"/>
            <a:ext cx="2743200" cy="365125"/>
          </a:xfrm>
        </p:spPr>
        <p:txBody>
          <a:bodyPr/>
          <a:lstStyle/>
          <a:p>
            <a:fld id="{A95A04C9-5D96-4B4B-93BA-D0D44C1E31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011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85E337-1983-4837-9417-C468A244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Eden vs Full GC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3679AA-223E-4D34-B574-3E0239E64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Sometimes</a:t>
            </a:r>
            <a:r>
              <a:rPr lang="fr-FR" dirty="0"/>
              <a:t> GC </a:t>
            </a:r>
            <a:r>
              <a:rPr lang="fr-FR" dirty="0" err="1"/>
              <a:t>takes</a:t>
            </a:r>
            <a:r>
              <a:rPr lang="fr-FR" dirty="0"/>
              <a:t> 70ms, </a:t>
            </a:r>
            <a:r>
              <a:rPr lang="fr-FR" dirty="0" err="1"/>
              <a:t>sometimes</a:t>
            </a:r>
            <a:r>
              <a:rPr lang="fr-FR" dirty="0"/>
              <a:t> « </a:t>
            </a:r>
            <a:r>
              <a:rPr lang="fr-FR" dirty="0" err="1"/>
              <a:t>only</a:t>
            </a:r>
            <a:r>
              <a:rPr lang="fr-FR" dirty="0"/>
              <a:t> » 10ms?</a:t>
            </a:r>
          </a:p>
          <a:p>
            <a:r>
              <a:rPr lang="fr-FR" dirty="0"/>
              <a:t>Full GC</a:t>
            </a:r>
          </a:p>
          <a:p>
            <a:pPr lvl="1"/>
            <a:r>
              <a:rPr lang="fr-FR" dirty="0" err="1"/>
              <a:t>Iterates</a:t>
            </a:r>
            <a:r>
              <a:rPr lang="fr-FR" dirty="0"/>
              <a:t> over all allocations!</a:t>
            </a:r>
          </a:p>
          <a:p>
            <a:r>
              <a:rPr lang="fr-FR" dirty="0"/>
              <a:t>Eden GC</a:t>
            </a:r>
          </a:p>
          <a:p>
            <a:pPr lvl="1"/>
            <a:r>
              <a:rPr lang="fr-FR" dirty="0" err="1"/>
              <a:t>Iterates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over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allocated</a:t>
            </a:r>
            <a:r>
              <a:rPr lang="fr-FR" dirty="0"/>
              <a:t>/</a:t>
            </a:r>
            <a:r>
              <a:rPr lang="fr-FR" dirty="0" err="1"/>
              <a:t>changed</a:t>
            </a:r>
            <a:r>
              <a:rPr lang="fr-FR" dirty="0"/>
              <a:t> </a:t>
            </a:r>
            <a:r>
              <a:rPr lang="fr-FR" dirty="0" err="1"/>
              <a:t>since</a:t>
            </a:r>
            <a:r>
              <a:rPr lang="fr-FR" dirty="0"/>
              <a:t> the </a:t>
            </a:r>
            <a:r>
              <a:rPr lang="fr-FR" dirty="0" err="1"/>
              <a:t>previous</a:t>
            </a:r>
            <a:r>
              <a:rPr lang="fr-FR" dirty="0"/>
              <a:t> GC</a:t>
            </a:r>
          </a:p>
          <a:p>
            <a:pPr lvl="1"/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</a:t>
            </a:r>
            <a:r>
              <a:rPr lang="fr-FR" dirty="0" err="1"/>
              <a:t>most</a:t>
            </a:r>
            <a:r>
              <a:rPr lang="fr-FR" dirty="0"/>
              <a:t> of the time in a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loop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DC7466-BF37-4150-8EBA-B6E127D4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27E69B-E3C3-4F98-9D33-A26883DB0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58C1B7-74EF-4AD1-9812-058A4A5C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50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A23356F-8DA7-4FDA-96B8-EE83805D62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745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F3747E66-92C8-4B57-990A-EE3B8CE211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Full GC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triggered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eden</a:t>
            </a:r>
            <a:endParaRPr lang="fr-FR" dirty="0"/>
          </a:p>
          <a:p>
            <a:r>
              <a:rPr lang="fr-FR" dirty="0"/>
              <a:t>Solution: </a:t>
            </a:r>
            <a:br>
              <a:rPr lang="fr-FR" dirty="0"/>
            </a:br>
            <a:r>
              <a:rPr lang="fr-FR" dirty="0"/>
              <a:t>Trigger </a:t>
            </a:r>
            <a:r>
              <a:rPr lang="fr-FR" dirty="0" err="1"/>
              <a:t>only</a:t>
            </a:r>
            <a:r>
              <a:rPr lang="fr-FR" dirty="0"/>
              <a:t> if size </a:t>
            </a:r>
            <a:r>
              <a:rPr lang="fr-FR" dirty="0" err="1"/>
              <a:t>after</a:t>
            </a:r>
            <a:r>
              <a:rPr lang="fr-FR" dirty="0"/>
              <a:t> GC </a:t>
            </a:r>
            <a:r>
              <a:rPr lang="fr-FR" dirty="0" err="1"/>
              <a:t>is</a:t>
            </a:r>
            <a:endParaRPr lang="fr-FR" dirty="0"/>
          </a:p>
          <a:p>
            <a:pPr lvl="1"/>
            <a:r>
              <a:rPr lang="fr-FR" dirty="0" err="1"/>
              <a:t>above</a:t>
            </a:r>
            <a:r>
              <a:rPr lang="fr-FR" dirty="0"/>
              <a:t> full GC </a:t>
            </a:r>
            <a:r>
              <a:rPr lang="fr-FR" dirty="0" err="1"/>
              <a:t>threshold</a:t>
            </a:r>
            <a:endParaRPr lang="fr-FR" dirty="0"/>
          </a:p>
          <a:p>
            <a:pPr lvl="1"/>
            <a:r>
              <a:rPr lang="fr-FR" dirty="0"/>
              <a:t>X% </a:t>
            </a:r>
            <a:r>
              <a:rPr lang="fr-FR" dirty="0" err="1"/>
              <a:t>greater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previous</a:t>
            </a:r>
            <a:r>
              <a:rPr lang="fr-FR" dirty="0"/>
              <a:t> post-full GC size</a:t>
            </a:r>
          </a:p>
          <a:p>
            <a:pPr lvl="1"/>
            <a:endParaRPr lang="fr-FR" dirty="0"/>
          </a:p>
        </p:txBody>
      </p:sp>
      <p:pic>
        <p:nvPicPr>
          <p:cNvPr id="17" name="Espace réservé du contenu 16">
            <a:extLst>
              <a:ext uri="{FF2B5EF4-FFF2-40B4-BE49-F238E27FC236}">
                <a16:creationId xmlns:a16="http://schemas.microsoft.com/office/drawing/2014/main" id="{32F04E2E-802E-4281-8C96-1432845172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3521413"/>
            <a:ext cx="5734164" cy="1663099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4FDA59-B032-43D0-87DC-EEC153C66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F2BC0F-6AFB-4AC1-AF2E-40B678F73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3F614F-6E0C-46A7-A3C2-71B3D93D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51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F32B66-93B1-4CB8-B001-E81E4508A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Avoiding</a:t>
            </a:r>
            <a:r>
              <a:rPr lang="fr-FR" dirty="0"/>
              <a:t> full GC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FE3A23AA-9E9C-44D4-80DE-42AD135ECD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055C98-7E59-4CFB-9E6F-CD30DCFE8075}"/>
              </a:ext>
            </a:extLst>
          </p:cNvPr>
          <p:cNvSpPr/>
          <p:nvPr/>
        </p:nvSpPr>
        <p:spPr>
          <a:xfrm>
            <a:off x="6172200" y="5284269"/>
            <a:ext cx="365125" cy="3651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19E8CD-A759-4EE0-AAB6-99BD9892BFBD}"/>
              </a:ext>
            </a:extLst>
          </p:cNvPr>
          <p:cNvSpPr/>
          <p:nvPr/>
        </p:nvSpPr>
        <p:spPr>
          <a:xfrm>
            <a:off x="6172199" y="5718988"/>
            <a:ext cx="365125" cy="3651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7C69A4C-7143-4F46-9A82-ECACACB0EA3B}"/>
              </a:ext>
            </a:extLst>
          </p:cNvPr>
          <p:cNvSpPr txBox="1"/>
          <p:nvPr/>
        </p:nvSpPr>
        <p:spPr>
          <a:xfrm>
            <a:off x="6537324" y="5284269"/>
            <a:ext cx="232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Eden GC size </a:t>
            </a:r>
            <a:r>
              <a:rPr lang="fr-FR" dirty="0" err="1"/>
              <a:t>threshold</a:t>
            </a:r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D67CE1B-5500-44AD-9026-8DC02E803482}"/>
              </a:ext>
            </a:extLst>
          </p:cNvPr>
          <p:cNvSpPr txBox="1"/>
          <p:nvPr/>
        </p:nvSpPr>
        <p:spPr>
          <a:xfrm>
            <a:off x="6537324" y="5718988"/>
            <a:ext cx="214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Current</a:t>
            </a:r>
            <a:r>
              <a:rPr lang="fr-FR" dirty="0"/>
              <a:t> memory size</a:t>
            </a:r>
          </a:p>
        </p:txBody>
      </p:sp>
    </p:spTree>
    <p:extLst>
      <p:ext uri="{BB962C8B-B14F-4D97-AF65-F5344CB8AC3E}">
        <p14:creationId xmlns:p14="http://schemas.microsoft.com/office/powerpoint/2010/main" val="2776211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0DFB35-5084-4828-8534-0BCAAB8D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GC </a:t>
            </a:r>
            <a:r>
              <a:rPr lang="fr-FR" dirty="0" err="1"/>
              <a:t>may</a:t>
            </a:r>
            <a:r>
              <a:rPr lang="fr-FR" dirty="0"/>
              <a:t> pause </a:t>
            </a:r>
            <a:r>
              <a:rPr lang="fr-FR" dirty="0" err="1"/>
              <a:t>execution</a:t>
            </a:r>
            <a:r>
              <a:rPr lang="fr-FR" dirty="0"/>
              <a:t> to run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86CA1AF2-AABD-44D8-B201-F17DCD747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27765" y="3079651"/>
            <a:ext cx="12847529" cy="2461925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030D7C-8FDB-4A18-A310-96B5F6861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76884D-A78E-42C0-8573-28586ABFE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5820A3-21F1-4F4F-98E2-F8165E47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52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ABA5F50-A11D-43BC-88B4-A49F26228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Scheduler</a:t>
            </a:r>
            <a:r>
              <a:rPr lang="fr-FR" dirty="0"/>
              <a:t> not a good fit for </a:t>
            </a:r>
            <a:r>
              <a:rPr lang="fr-FR" dirty="0" err="1"/>
              <a:t>realtime</a:t>
            </a:r>
            <a:r>
              <a:rPr lang="fr-FR" dirty="0"/>
              <a:t> </a:t>
            </a:r>
            <a:r>
              <a:rPr lang="fr-FR" dirty="0" err="1"/>
              <a:t>purposes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6097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8131B-8340-4664-9FEF-FFC1F1F1C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Prologue &amp; epilogue of GC passes are expensive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09C1D0-8375-421D-8F4A-2442FD691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AA430D-311E-4BC1-B7E1-A4995E0B5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D3C634-90DC-4D19-9454-E5C71E50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53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45F0788-211B-4F37-8858-C0FF67F7CC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1D56AC05-2590-4771-84E2-32758EF511FD}"/>
              </a:ext>
            </a:extLst>
          </p:cNvPr>
          <p:cNvGrpSpPr/>
          <p:nvPr/>
        </p:nvGrpSpPr>
        <p:grpSpPr>
          <a:xfrm>
            <a:off x="698881" y="3958269"/>
            <a:ext cx="10794237" cy="1770929"/>
            <a:chOff x="2111828" y="4029346"/>
            <a:chExt cx="8535591" cy="1400370"/>
          </a:xfrm>
        </p:grpSpPr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04C91165-685B-4FE5-B9F8-A61394BDF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828" y="4029346"/>
              <a:ext cx="8535591" cy="1400370"/>
            </a:xfrm>
            <a:prstGeom prst="rect">
              <a:avLst/>
            </a:prstGeom>
          </p:spPr>
        </p:pic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380DBC94-6BE1-4B81-9778-A2714219AA80}"/>
                </a:ext>
              </a:extLst>
            </p:cNvPr>
            <p:cNvGrpSpPr/>
            <p:nvPr/>
          </p:nvGrpSpPr>
          <p:grpSpPr>
            <a:xfrm>
              <a:off x="2627696" y="4479279"/>
              <a:ext cx="7533376" cy="753420"/>
              <a:chOff x="2627696" y="4479279"/>
              <a:chExt cx="7533376" cy="753420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58532DE0-6DF2-4776-817E-CA09C659AF27}"/>
                  </a:ext>
                </a:extLst>
              </p:cNvPr>
              <p:cNvSpPr/>
              <p:nvPr/>
            </p:nvSpPr>
            <p:spPr>
              <a:xfrm>
                <a:off x="2627696" y="4746624"/>
                <a:ext cx="1380269" cy="38364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03F7980-545C-403D-900B-E9F88AA53BE7}"/>
                  </a:ext>
                </a:extLst>
              </p:cNvPr>
              <p:cNvSpPr/>
              <p:nvPr/>
            </p:nvSpPr>
            <p:spPr>
              <a:xfrm>
                <a:off x="4038600" y="4707731"/>
                <a:ext cx="2057400" cy="38364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20734E5F-C546-455E-8FE8-37FC98A6EBBD}"/>
                  </a:ext>
                </a:extLst>
              </p:cNvPr>
              <p:cNvSpPr/>
              <p:nvPr/>
            </p:nvSpPr>
            <p:spPr>
              <a:xfrm>
                <a:off x="6031837" y="4707730"/>
                <a:ext cx="1010653" cy="38364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6006E83C-4857-4CCE-AA81-AE85B77C32CC}"/>
                  </a:ext>
                </a:extLst>
              </p:cNvPr>
              <p:cNvSpPr/>
              <p:nvPr/>
            </p:nvSpPr>
            <p:spPr>
              <a:xfrm>
                <a:off x="8954710" y="4707730"/>
                <a:ext cx="1206362" cy="38364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198A192-99EA-49AA-A3EA-E1C48217B6EB}"/>
                  </a:ext>
                </a:extLst>
              </p:cNvPr>
              <p:cNvSpPr/>
              <p:nvPr/>
            </p:nvSpPr>
            <p:spPr>
              <a:xfrm>
                <a:off x="4007965" y="4479279"/>
                <a:ext cx="64173" cy="747326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8DB67BD-2C92-4432-BC41-ADD8D502FCC3}"/>
                  </a:ext>
                </a:extLst>
              </p:cNvPr>
              <p:cNvSpPr/>
              <p:nvPr/>
            </p:nvSpPr>
            <p:spPr>
              <a:xfrm>
                <a:off x="7072014" y="4485373"/>
                <a:ext cx="1899384" cy="747326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sp>
        <p:nvSpPr>
          <p:cNvPr id="19" name="Ellipse 18">
            <a:extLst>
              <a:ext uri="{FF2B5EF4-FFF2-40B4-BE49-F238E27FC236}">
                <a16:creationId xmlns:a16="http://schemas.microsoft.com/office/drawing/2014/main" id="{F0D65409-CDB6-4E41-8093-A7BF6D6A8BE4}"/>
              </a:ext>
            </a:extLst>
          </p:cNvPr>
          <p:cNvSpPr/>
          <p:nvPr/>
        </p:nvSpPr>
        <p:spPr>
          <a:xfrm>
            <a:off x="470033" y="2675869"/>
            <a:ext cx="588746" cy="3836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5D7015-8A4F-4F1D-AC16-9C4D3161E9B7}"/>
              </a:ext>
            </a:extLst>
          </p:cNvPr>
          <p:cNvSpPr/>
          <p:nvPr/>
        </p:nvSpPr>
        <p:spPr>
          <a:xfrm>
            <a:off x="625643" y="3137927"/>
            <a:ext cx="182076" cy="4860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9B9540E-427D-4B05-83BE-F3680B0E896C}"/>
              </a:ext>
            </a:extLst>
          </p:cNvPr>
          <p:cNvSpPr txBox="1"/>
          <p:nvPr/>
        </p:nvSpPr>
        <p:spPr>
          <a:xfrm>
            <a:off x="1150347" y="2661711"/>
            <a:ext cx="264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stop/</a:t>
            </a:r>
            <a:r>
              <a:rPr lang="fr-FR" dirty="0" err="1"/>
              <a:t>resumeThePeriphery</a:t>
            </a:r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AA197DD-2BE2-41DF-A895-E9DA5799C744}"/>
              </a:ext>
            </a:extLst>
          </p:cNvPr>
          <p:cNvSpPr txBox="1"/>
          <p:nvPr/>
        </p:nvSpPr>
        <p:spPr>
          <a:xfrm>
            <a:off x="1150347" y="3254671"/>
            <a:ext cx="192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Actual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8330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03DDF-6683-4A55-83DF-50FAD055B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normal frame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DD71ED-39C5-4BEE-B1B7-EEF4279B6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E2DB8F-C220-4E47-AE6F-F962E0F1E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74B604-0E14-4C18-B0A5-AB758C1D5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54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E2FA8C3-A39B-4BBD-B642-D0BC907C0E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A41328-284E-40D3-B18E-5A60F8FED2AA}"/>
              </a:ext>
            </a:extLst>
          </p:cNvPr>
          <p:cNvSpPr/>
          <p:nvPr/>
        </p:nvSpPr>
        <p:spPr>
          <a:xfrm>
            <a:off x="8484408" y="3138075"/>
            <a:ext cx="3751456" cy="719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/>
              <a:t>Game </a:t>
            </a:r>
            <a:r>
              <a:rPr lang="fr-FR" sz="5400" dirty="0" err="1"/>
              <a:t>logic</a:t>
            </a:r>
            <a:endParaRPr lang="fr-FR" sz="5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28C3C9-FCFA-4FCD-A7AD-AAB989F362C4}"/>
              </a:ext>
            </a:extLst>
          </p:cNvPr>
          <p:cNvSpPr/>
          <p:nvPr/>
        </p:nvSpPr>
        <p:spPr>
          <a:xfrm>
            <a:off x="8491029" y="4276823"/>
            <a:ext cx="3412762" cy="719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/>
              <a:t>UI </a:t>
            </a:r>
            <a:r>
              <a:rPr lang="fr-FR" sz="5400" dirty="0" err="1"/>
              <a:t>logic</a:t>
            </a:r>
            <a:endParaRPr lang="fr-FR" sz="5400" dirty="0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3CFD477-7164-47C7-9A55-05DCDEBE6CB6}"/>
              </a:ext>
            </a:extLst>
          </p:cNvPr>
          <p:cNvGrpSpPr/>
          <p:nvPr/>
        </p:nvGrpSpPr>
        <p:grpSpPr>
          <a:xfrm>
            <a:off x="838200" y="3129573"/>
            <a:ext cx="7182121" cy="1866987"/>
            <a:chOff x="838200" y="3129573"/>
            <a:chExt cx="7182121" cy="18669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1CA875-0C01-4BBF-97A5-669E9757A45D}"/>
                </a:ext>
              </a:extLst>
            </p:cNvPr>
            <p:cNvSpPr/>
            <p:nvPr/>
          </p:nvSpPr>
          <p:spPr>
            <a:xfrm>
              <a:off x="838200" y="3138558"/>
              <a:ext cx="3751456" cy="7192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Game </a:t>
              </a:r>
              <a:r>
                <a:rPr lang="fr-FR" sz="5400" dirty="0" err="1"/>
                <a:t>logic</a:t>
              </a:r>
              <a:endParaRPr lang="fr-FR" sz="5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C14DE9-0958-4698-B39D-22C38D419D85}"/>
                </a:ext>
              </a:extLst>
            </p:cNvPr>
            <p:cNvSpPr/>
            <p:nvPr/>
          </p:nvSpPr>
          <p:spPr>
            <a:xfrm>
              <a:off x="856306" y="4277306"/>
              <a:ext cx="3412762" cy="7192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UI </a:t>
              </a:r>
              <a:r>
                <a:rPr lang="fr-FR" sz="5400" dirty="0" err="1"/>
                <a:t>logic</a:t>
              </a:r>
              <a:endParaRPr lang="fr-FR" sz="5400" dirty="0"/>
            </a:p>
          </p:txBody>
        </p: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FFAF88B7-D62B-4F16-BE6F-8C1C719E01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9067" y="3866796"/>
              <a:ext cx="437687" cy="4105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A45FBBC-6BD7-480A-8DBE-D1831D3FE2B0}"/>
                </a:ext>
              </a:extLst>
            </p:cNvPr>
            <p:cNvSpPr txBox="1"/>
            <p:nvPr/>
          </p:nvSpPr>
          <p:spPr>
            <a:xfrm>
              <a:off x="3120325" y="3934512"/>
              <a:ext cx="1061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Sync point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EF02AC-0154-4468-8A6C-6CE13D3B8C72}"/>
                </a:ext>
              </a:extLst>
            </p:cNvPr>
            <p:cNvSpPr/>
            <p:nvPr/>
          </p:nvSpPr>
          <p:spPr>
            <a:xfrm>
              <a:off x="4706754" y="3129573"/>
              <a:ext cx="3313567" cy="73722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Rendering, </a:t>
              </a:r>
              <a:r>
                <a:rPr lang="fr-FR" dirty="0" err="1"/>
                <a:t>Physics</a:t>
              </a:r>
              <a:r>
                <a:rPr lang="fr-FR" dirty="0"/>
                <a:t>, Animation, …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CD405E76-6523-4A68-877A-CDB5AF551B89}"/>
              </a:ext>
            </a:extLst>
          </p:cNvPr>
          <p:cNvGrpSpPr/>
          <p:nvPr/>
        </p:nvGrpSpPr>
        <p:grpSpPr>
          <a:xfrm>
            <a:off x="8005182" y="2641166"/>
            <a:ext cx="803040" cy="3567129"/>
            <a:chOff x="10393212" y="2641166"/>
            <a:chExt cx="803040" cy="356712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A4549E7-F523-4CC8-B8FD-512C8CD73175}"/>
                </a:ext>
              </a:extLst>
            </p:cNvPr>
            <p:cNvSpPr/>
            <p:nvPr/>
          </p:nvSpPr>
          <p:spPr>
            <a:xfrm>
              <a:off x="10616665" y="3010498"/>
              <a:ext cx="240633" cy="319779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FCF666B1-4729-4724-BDFC-77626F13B529}"/>
                </a:ext>
              </a:extLst>
            </p:cNvPr>
            <p:cNvSpPr txBox="1"/>
            <p:nvPr/>
          </p:nvSpPr>
          <p:spPr>
            <a:xfrm>
              <a:off x="10393212" y="2641166"/>
              <a:ext cx="80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VSYNC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742ABFED-4B0B-4F17-BE7C-FC5E34365320}"/>
              </a:ext>
            </a:extLst>
          </p:cNvPr>
          <p:cNvGrpSpPr/>
          <p:nvPr/>
        </p:nvGrpSpPr>
        <p:grpSpPr>
          <a:xfrm>
            <a:off x="378131" y="2641166"/>
            <a:ext cx="803040" cy="3567129"/>
            <a:chOff x="10393212" y="2641166"/>
            <a:chExt cx="803040" cy="356712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9D75CE1-AC05-46AE-8E5F-C4E372343D65}"/>
                </a:ext>
              </a:extLst>
            </p:cNvPr>
            <p:cNvSpPr/>
            <p:nvPr/>
          </p:nvSpPr>
          <p:spPr>
            <a:xfrm>
              <a:off x="10616665" y="3010498"/>
              <a:ext cx="240633" cy="319779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636BBB35-1ED5-4256-A9F5-1DB33B558469}"/>
                </a:ext>
              </a:extLst>
            </p:cNvPr>
            <p:cNvSpPr txBox="1"/>
            <p:nvPr/>
          </p:nvSpPr>
          <p:spPr>
            <a:xfrm>
              <a:off x="10393212" y="2641166"/>
              <a:ext cx="80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VSYNC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36394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e 37">
            <a:extLst>
              <a:ext uri="{FF2B5EF4-FFF2-40B4-BE49-F238E27FC236}">
                <a16:creationId xmlns:a16="http://schemas.microsoft.com/office/drawing/2014/main" id="{165659AA-FAF5-43E4-9BFD-5BC8692FB435}"/>
              </a:ext>
            </a:extLst>
          </p:cNvPr>
          <p:cNvGrpSpPr/>
          <p:nvPr/>
        </p:nvGrpSpPr>
        <p:grpSpPr>
          <a:xfrm>
            <a:off x="8005182" y="2641166"/>
            <a:ext cx="803040" cy="3567129"/>
            <a:chOff x="10393212" y="2641166"/>
            <a:chExt cx="803040" cy="3567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F23E7B-502D-497D-8203-A25254F3013F}"/>
                </a:ext>
              </a:extLst>
            </p:cNvPr>
            <p:cNvSpPr/>
            <p:nvPr/>
          </p:nvSpPr>
          <p:spPr>
            <a:xfrm>
              <a:off x="10616665" y="3010498"/>
              <a:ext cx="240633" cy="319779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7D00B94A-A104-4847-8522-C5D5F22EE403}"/>
                </a:ext>
              </a:extLst>
            </p:cNvPr>
            <p:cNvSpPr txBox="1"/>
            <p:nvPr/>
          </p:nvSpPr>
          <p:spPr>
            <a:xfrm>
              <a:off x="10393212" y="2641166"/>
              <a:ext cx="80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VSYNC</a:t>
              </a: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7103DDF-6683-4A55-83DF-50FAD055B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dragons (GC)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DD71ED-39C5-4BEE-B1B7-EEF4279B6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E2DB8F-C220-4E47-AE6F-F962E0F1E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Clément Grégoire © (</a:t>
            </a:r>
            <a:r>
              <a:rPr lang="fr-FR" dirty="0" err="1"/>
              <a:t>siliceum</a:t>
            </a:r>
            <a:r>
              <a:rPr lang="fr-FR" dirty="0"/>
              <a:t>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74B604-0E14-4C18-B0A5-AB758C1D5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55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E2FA8C3-A39B-4BBD-B642-D0BC907C0E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90A63EAA-5608-473C-9741-ABB9F6C39533}"/>
              </a:ext>
            </a:extLst>
          </p:cNvPr>
          <p:cNvGrpSpPr/>
          <p:nvPr/>
        </p:nvGrpSpPr>
        <p:grpSpPr>
          <a:xfrm>
            <a:off x="838200" y="3138558"/>
            <a:ext cx="6406674" cy="2560423"/>
            <a:chOff x="1969545" y="3456739"/>
            <a:chExt cx="6989100" cy="25604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1CA875-0C01-4BBF-97A5-669E9757A45D}"/>
                </a:ext>
              </a:extLst>
            </p:cNvPr>
            <p:cNvSpPr/>
            <p:nvPr/>
          </p:nvSpPr>
          <p:spPr>
            <a:xfrm>
              <a:off x="1969545" y="3456739"/>
              <a:ext cx="4092498" cy="7192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Game </a:t>
              </a:r>
              <a:r>
                <a:rPr lang="fr-FR" sz="5400" dirty="0" err="1"/>
                <a:t>logic</a:t>
              </a:r>
              <a:endParaRPr lang="fr-FR" sz="5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C14DE9-0958-4698-B39D-22C38D419D85}"/>
                </a:ext>
              </a:extLst>
            </p:cNvPr>
            <p:cNvSpPr/>
            <p:nvPr/>
          </p:nvSpPr>
          <p:spPr>
            <a:xfrm>
              <a:off x="1989296" y="4595487"/>
              <a:ext cx="6953980" cy="7192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                     UI </a:t>
              </a:r>
              <a:r>
                <a:rPr lang="fr-FR" sz="5400" dirty="0" err="1"/>
                <a:t>logic</a:t>
              </a:r>
              <a:endParaRPr lang="fr-FR" sz="5400" dirty="0"/>
            </a:p>
          </p:txBody>
        </p: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FFAF88B7-D62B-4F16-BE6F-8C1C719E01D4}"/>
                </a:ext>
              </a:extLst>
            </p:cNvPr>
            <p:cNvCxnSpPr>
              <a:cxnSpLocks/>
            </p:cNvCxnSpPr>
            <p:nvPr/>
          </p:nvCxnSpPr>
          <p:spPr>
            <a:xfrm>
              <a:off x="8958645" y="4224593"/>
              <a:ext cx="0" cy="3692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A45FBBC-6BD7-480A-8DBE-D1831D3FE2B0}"/>
                </a:ext>
              </a:extLst>
            </p:cNvPr>
            <p:cNvSpPr txBox="1"/>
            <p:nvPr/>
          </p:nvSpPr>
          <p:spPr>
            <a:xfrm>
              <a:off x="7635907" y="4140968"/>
              <a:ext cx="1157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Sync point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953DF-F83F-4F92-BE4A-EAFB92EB42FD}"/>
                </a:ext>
              </a:extLst>
            </p:cNvPr>
            <p:cNvSpPr/>
            <p:nvPr/>
          </p:nvSpPr>
          <p:spPr>
            <a:xfrm>
              <a:off x="2656210" y="5297908"/>
              <a:ext cx="3230967" cy="7192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GC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72E0E-D30E-41DF-A080-A86CE5431D47}"/>
              </a:ext>
            </a:extLst>
          </p:cNvPr>
          <p:cNvSpPr/>
          <p:nvPr/>
        </p:nvSpPr>
        <p:spPr>
          <a:xfrm>
            <a:off x="7244874" y="3129090"/>
            <a:ext cx="3313567" cy="7372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Rendering, </a:t>
            </a:r>
            <a:r>
              <a:rPr lang="fr-FR" dirty="0" err="1"/>
              <a:t>Physics</a:t>
            </a:r>
            <a:r>
              <a:rPr lang="fr-FR" dirty="0"/>
              <a:t>, Animation, …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A7391CDA-2422-42E7-B171-CAAEB2073B50}"/>
              </a:ext>
            </a:extLst>
          </p:cNvPr>
          <p:cNvGrpSpPr/>
          <p:nvPr/>
        </p:nvGrpSpPr>
        <p:grpSpPr>
          <a:xfrm>
            <a:off x="10572529" y="3138558"/>
            <a:ext cx="3751456" cy="1856797"/>
            <a:chOff x="8484408" y="3138075"/>
            <a:chExt cx="3751456" cy="185679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A41328-284E-40D3-B18E-5A60F8FED2AA}"/>
                </a:ext>
              </a:extLst>
            </p:cNvPr>
            <p:cNvSpPr/>
            <p:nvPr/>
          </p:nvSpPr>
          <p:spPr>
            <a:xfrm>
              <a:off x="8484408" y="3138075"/>
              <a:ext cx="3751456" cy="7192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Game </a:t>
              </a:r>
              <a:r>
                <a:rPr lang="fr-FR" sz="5400" dirty="0" err="1"/>
                <a:t>logic</a:t>
              </a:r>
              <a:endParaRPr lang="fr-FR" sz="54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28C3C9-FCFA-4FCD-A7AD-AAB989F362C4}"/>
                </a:ext>
              </a:extLst>
            </p:cNvPr>
            <p:cNvSpPr/>
            <p:nvPr/>
          </p:nvSpPr>
          <p:spPr>
            <a:xfrm>
              <a:off x="8484408" y="4275618"/>
              <a:ext cx="3412762" cy="7192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UI </a:t>
              </a:r>
              <a:r>
                <a:rPr lang="fr-FR" sz="5400" dirty="0" err="1"/>
                <a:t>logic</a:t>
              </a:r>
              <a:endParaRPr lang="fr-FR" sz="5400" dirty="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E2F4BB79-A60A-4B3D-9ED9-459D98FADF86}"/>
              </a:ext>
            </a:extLst>
          </p:cNvPr>
          <p:cNvGrpSpPr/>
          <p:nvPr/>
        </p:nvGrpSpPr>
        <p:grpSpPr>
          <a:xfrm>
            <a:off x="378131" y="2641166"/>
            <a:ext cx="803040" cy="3567129"/>
            <a:chOff x="10393212" y="2641166"/>
            <a:chExt cx="803040" cy="356712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2A6C1A-4B89-495A-98B6-4A7B21502F40}"/>
                </a:ext>
              </a:extLst>
            </p:cNvPr>
            <p:cNvSpPr/>
            <p:nvPr/>
          </p:nvSpPr>
          <p:spPr>
            <a:xfrm>
              <a:off x="10616665" y="3010498"/>
              <a:ext cx="240633" cy="319779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533F10B9-CB6B-473E-AF03-7CC7BB4F950C}"/>
                </a:ext>
              </a:extLst>
            </p:cNvPr>
            <p:cNvSpPr txBox="1"/>
            <p:nvPr/>
          </p:nvSpPr>
          <p:spPr>
            <a:xfrm>
              <a:off x="10393212" y="2641166"/>
              <a:ext cx="80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VSYNC</a:t>
              </a:r>
            </a:p>
          </p:txBody>
        </p:sp>
      </p:grpSp>
      <p:sp>
        <p:nvSpPr>
          <p:cNvPr id="36" name="Explosion : 14 points 35">
            <a:extLst>
              <a:ext uri="{FF2B5EF4-FFF2-40B4-BE49-F238E27FC236}">
                <a16:creationId xmlns:a16="http://schemas.microsoft.com/office/drawing/2014/main" id="{5C8E5C9A-9115-40BE-9789-24F1249FBA59}"/>
              </a:ext>
            </a:extLst>
          </p:cNvPr>
          <p:cNvSpPr/>
          <p:nvPr/>
        </p:nvSpPr>
        <p:spPr>
          <a:xfrm>
            <a:off x="6609557" y="4675569"/>
            <a:ext cx="3776102" cy="1913877"/>
          </a:xfrm>
          <a:prstGeom prst="irregularSeal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/>
              <a:t>Missed</a:t>
            </a:r>
            <a:endParaRPr lang="fr-FR" sz="2800" dirty="0"/>
          </a:p>
          <a:p>
            <a:pPr algn="ctr"/>
            <a:r>
              <a:rPr lang="fr-FR" sz="2800" dirty="0"/>
              <a:t>deadline!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C41931-3DDD-4802-932D-79695D8A3AA7}"/>
              </a:ext>
            </a:extLst>
          </p:cNvPr>
          <p:cNvSpPr/>
          <p:nvPr/>
        </p:nvSpPr>
        <p:spPr>
          <a:xfrm>
            <a:off x="4589656" y="3138558"/>
            <a:ext cx="2655217" cy="719254"/>
          </a:xfrm>
          <a:prstGeom prst="rect">
            <a:avLst/>
          </a:prstGeom>
          <a:pattFill prst="wdUpDiag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 err="1">
                <a:solidFill>
                  <a:srgbClr val="FF0000"/>
                </a:solidFill>
              </a:rPr>
              <a:t>Wait</a:t>
            </a:r>
            <a:endParaRPr lang="fr-FR" sz="5400" dirty="0">
              <a:solidFill>
                <a:srgbClr val="FF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620F1E-92B8-407E-86C4-82A999AE3348}"/>
              </a:ext>
            </a:extLst>
          </p:cNvPr>
          <p:cNvSpPr/>
          <p:nvPr/>
        </p:nvSpPr>
        <p:spPr>
          <a:xfrm>
            <a:off x="1467643" y="4275618"/>
            <a:ext cx="2961719" cy="704109"/>
          </a:xfrm>
          <a:prstGeom prst="rect">
            <a:avLst/>
          </a:prstGeom>
          <a:pattFill prst="wdUpDiag">
            <a:fgClr>
              <a:schemeClr val="accent4"/>
            </a:fgClr>
            <a:bgClr>
              <a:schemeClr val="accent1"/>
            </a:bgClr>
          </a:patt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15711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103DDF-6683-4A55-83DF-50FAD055B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solution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DD71ED-39C5-4BEE-B1B7-EEF4279B6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E2DB8F-C220-4E47-AE6F-F962E0F1E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74B604-0E14-4C18-B0A5-AB758C1D5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56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E2FA8C3-A39B-4BBD-B642-D0BC907C0E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90A63EAA-5608-473C-9741-ABB9F6C39533}"/>
              </a:ext>
            </a:extLst>
          </p:cNvPr>
          <p:cNvGrpSpPr/>
          <p:nvPr/>
        </p:nvGrpSpPr>
        <p:grpSpPr>
          <a:xfrm>
            <a:off x="838200" y="3138558"/>
            <a:ext cx="6392587" cy="1858002"/>
            <a:chOff x="1969545" y="3456739"/>
            <a:chExt cx="6973732" cy="185800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1CA875-0C01-4BBF-97A5-669E9757A45D}"/>
                </a:ext>
              </a:extLst>
            </p:cNvPr>
            <p:cNvSpPr/>
            <p:nvPr/>
          </p:nvSpPr>
          <p:spPr>
            <a:xfrm>
              <a:off x="1969545" y="3456739"/>
              <a:ext cx="4587559" cy="7192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Game </a:t>
              </a:r>
              <a:r>
                <a:rPr lang="fr-FR" sz="5400" dirty="0" err="1"/>
                <a:t>logic</a:t>
              </a:r>
              <a:endParaRPr lang="fr-FR" sz="5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C14DE9-0958-4698-B39D-22C38D419D85}"/>
                </a:ext>
              </a:extLst>
            </p:cNvPr>
            <p:cNvSpPr/>
            <p:nvPr/>
          </p:nvSpPr>
          <p:spPr>
            <a:xfrm>
              <a:off x="1989297" y="4595487"/>
              <a:ext cx="3723013" cy="7192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UI </a:t>
              </a:r>
              <a:r>
                <a:rPr lang="fr-FR" sz="5400" dirty="0" err="1"/>
                <a:t>logic</a:t>
              </a:r>
              <a:endParaRPr lang="fr-FR" sz="5400" dirty="0"/>
            </a:p>
          </p:txBody>
        </p: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FFAF88B7-D62B-4F16-BE6F-8C1C719E01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2310" y="4226155"/>
              <a:ext cx="844794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A45FBBC-6BD7-480A-8DBE-D1831D3FE2B0}"/>
                </a:ext>
              </a:extLst>
            </p:cNvPr>
            <p:cNvSpPr txBox="1"/>
            <p:nvPr/>
          </p:nvSpPr>
          <p:spPr>
            <a:xfrm>
              <a:off x="4459136" y="4252693"/>
              <a:ext cx="1157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Sync point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953DF-F83F-4F92-BE4A-EAFB92EB42FD}"/>
                </a:ext>
              </a:extLst>
            </p:cNvPr>
            <p:cNvSpPr/>
            <p:nvPr/>
          </p:nvSpPr>
          <p:spPr>
            <a:xfrm>
              <a:off x="5712310" y="4593799"/>
              <a:ext cx="3230967" cy="7192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dirty="0"/>
                <a:t>GC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4A41328-284E-40D3-B18E-5A60F8FED2AA}"/>
              </a:ext>
            </a:extLst>
          </p:cNvPr>
          <p:cNvSpPr/>
          <p:nvPr/>
        </p:nvSpPr>
        <p:spPr>
          <a:xfrm>
            <a:off x="8484408" y="3138075"/>
            <a:ext cx="3751456" cy="7192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/>
              <a:t>Game </a:t>
            </a:r>
            <a:r>
              <a:rPr lang="fr-FR" sz="5400" dirty="0" err="1"/>
              <a:t>logic</a:t>
            </a:r>
            <a:endParaRPr lang="fr-FR" sz="5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28C3C9-FCFA-4FCD-A7AD-AAB989F362C4}"/>
              </a:ext>
            </a:extLst>
          </p:cNvPr>
          <p:cNvSpPr/>
          <p:nvPr/>
        </p:nvSpPr>
        <p:spPr>
          <a:xfrm>
            <a:off x="8484408" y="4275618"/>
            <a:ext cx="3412762" cy="719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/>
              <a:t>UI </a:t>
            </a:r>
            <a:r>
              <a:rPr lang="fr-FR" sz="5400" dirty="0" err="1"/>
              <a:t>logic</a:t>
            </a:r>
            <a:endParaRPr lang="fr-FR" sz="5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4E87BE-D267-4DD4-BD5A-9E4C8F77935D}"/>
              </a:ext>
            </a:extLst>
          </p:cNvPr>
          <p:cNvSpPr/>
          <p:nvPr/>
        </p:nvSpPr>
        <p:spPr>
          <a:xfrm>
            <a:off x="5058602" y="3129573"/>
            <a:ext cx="2961719" cy="7372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Rendering, </a:t>
            </a:r>
            <a:r>
              <a:rPr lang="fr-FR" dirty="0" err="1"/>
              <a:t>Physics</a:t>
            </a:r>
            <a:r>
              <a:rPr lang="fr-FR" dirty="0"/>
              <a:t>, Animation, …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B2AC917-57E5-492B-AD93-63722AF050CE}"/>
              </a:ext>
            </a:extLst>
          </p:cNvPr>
          <p:cNvGrpSpPr/>
          <p:nvPr/>
        </p:nvGrpSpPr>
        <p:grpSpPr>
          <a:xfrm>
            <a:off x="378131" y="2641166"/>
            <a:ext cx="803040" cy="3567129"/>
            <a:chOff x="10393212" y="2641166"/>
            <a:chExt cx="803040" cy="356712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5E56A1-C242-42A9-A983-E01300089F27}"/>
                </a:ext>
              </a:extLst>
            </p:cNvPr>
            <p:cNvSpPr/>
            <p:nvPr/>
          </p:nvSpPr>
          <p:spPr>
            <a:xfrm>
              <a:off x="10616665" y="3010498"/>
              <a:ext cx="240633" cy="319779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A3FB4B37-74CD-48C1-9836-212930BF936B}"/>
                </a:ext>
              </a:extLst>
            </p:cNvPr>
            <p:cNvSpPr txBox="1"/>
            <p:nvPr/>
          </p:nvSpPr>
          <p:spPr>
            <a:xfrm>
              <a:off x="10393212" y="2641166"/>
              <a:ext cx="80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VSYNC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519FCB55-C3A9-4EBE-AE29-2D2806839CF9}"/>
              </a:ext>
            </a:extLst>
          </p:cNvPr>
          <p:cNvGrpSpPr/>
          <p:nvPr/>
        </p:nvGrpSpPr>
        <p:grpSpPr>
          <a:xfrm>
            <a:off x="8005182" y="2641166"/>
            <a:ext cx="803040" cy="3567129"/>
            <a:chOff x="10393212" y="2641166"/>
            <a:chExt cx="803040" cy="356712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1EAB61-2AD2-40E0-9806-02235C9417FB}"/>
                </a:ext>
              </a:extLst>
            </p:cNvPr>
            <p:cNvSpPr/>
            <p:nvPr/>
          </p:nvSpPr>
          <p:spPr>
            <a:xfrm>
              <a:off x="10616665" y="3010498"/>
              <a:ext cx="240633" cy="319779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CD9FCC6F-76A2-4FBB-8643-7FFE70EEA7E1}"/>
                </a:ext>
              </a:extLst>
            </p:cNvPr>
            <p:cNvSpPr txBox="1"/>
            <p:nvPr/>
          </p:nvSpPr>
          <p:spPr>
            <a:xfrm>
              <a:off x="10393212" y="2641166"/>
              <a:ext cx="80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VSYNC</a:t>
              </a:r>
            </a:p>
          </p:txBody>
        </p:sp>
      </p:grp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9EC768A-DDB0-4F17-8833-910CB3913040}"/>
              </a:ext>
            </a:extLst>
          </p:cNvPr>
          <p:cNvCxnSpPr>
            <a:cxnSpLocks/>
          </p:cNvCxnSpPr>
          <p:nvPr/>
        </p:nvCxnSpPr>
        <p:spPr>
          <a:xfrm>
            <a:off x="4269068" y="5361272"/>
            <a:ext cx="3959567" cy="0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15978BC1-7699-4CAA-B62D-479965225186}"/>
              </a:ext>
            </a:extLst>
          </p:cNvPr>
          <p:cNvSpPr txBox="1"/>
          <p:nvPr/>
        </p:nvSpPr>
        <p:spPr>
          <a:xfrm>
            <a:off x="4269068" y="5777275"/>
            <a:ext cx="3648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Budget = end of frame + time to </a:t>
            </a:r>
            <a:r>
              <a:rPr lang="fr-FR" dirty="0" err="1"/>
              <a:t>sync</a:t>
            </a:r>
            <a:br>
              <a:rPr lang="fr-FR" dirty="0"/>
            </a:br>
            <a:endParaRPr lang="fr-FR" dirty="0"/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DB4CCD1C-6C0B-47D5-A6CD-68A75D5C3648}"/>
              </a:ext>
            </a:extLst>
          </p:cNvPr>
          <p:cNvCxnSpPr>
            <a:cxnSpLocks/>
          </p:cNvCxnSpPr>
          <p:nvPr/>
        </p:nvCxnSpPr>
        <p:spPr>
          <a:xfrm>
            <a:off x="4269068" y="3934512"/>
            <a:ext cx="789534" cy="0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B5BD67A3-4878-4F12-B01F-12DD28464915}"/>
              </a:ext>
            </a:extLst>
          </p:cNvPr>
          <p:cNvCxnSpPr>
            <a:cxnSpLocks/>
          </p:cNvCxnSpPr>
          <p:nvPr/>
        </p:nvCxnSpPr>
        <p:spPr>
          <a:xfrm>
            <a:off x="8228635" y="5359584"/>
            <a:ext cx="789534" cy="0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87472A59-6321-4AF8-BB4B-830BF07E7C8F}"/>
              </a:ext>
            </a:extLst>
          </p:cNvPr>
          <p:cNvCxnSpPr>
            <a:cxnSpLocks/>
          </p:cNvCxnSpPr>
          <p:nvPr/>
        </p:nvCxnSpPr>
        <p:spPr>
          <a:xfrm>
            <a:off x="4269068" y="5660599"/>
            <a:ext cx="474910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8789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97F2F0-4E72-4BAF-8476-F76B823A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Bonus point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B34654-2E55-4053-AAEF-F00FF6D78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2643D9-0008-436C-9365-1B3588326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F73899-499C-4B05-81E6-5C363B063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9443AC-7561-46C1-8871-8DD023B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57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BE888C3-256A-4008-8551-6FDCEAE049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CB27EE05-8A72-4320-B105-EB4FE4D0DD04}"/>
              </a:ext>
            </a:extLst>
          </p:cNvPr>
          <p:cNvGrpSpPr/>
          <p:nvPr/>
        </p:nvGrpSpPr>
        <p:grpSpPr>
          <a:xfrm>
            <a:off x="698881" y="3958269"/>
            <a:ext cx="10794237" cy="1770929"/>
            <a:chOff x="2111828" y="4029346"/>
            <a:chExt cx="8535591" cy="140037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5FF5DA6-BA20-40E3-AB14-816F0DFAB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828" y="4029346"/>
              <a:ext cx="8535591" cy="1400370"/>
            </a:xfrm>
            <a:prstGeom prst="rect">
              <a:avLst/>
            </a:prstGeom>
          </p:spPr>
        </p:pic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B8CEB50C-EB20-40A2-9C55-6599841E0065}"/>
                </a:ext>
              </a:extLst>
            </p:cNvPr>
            <p:cNvGrpSpPr/>
            <p:nvPr/>
          </p:nvGrpSpPr>
          <p:grpSpPr>
            <a:xfrm>
              <a:off x="4007965" y="4479279"/>
              <a:ext cx="4963433" cy="753420"/>
              <a:chOff x="4007965" y="4479279"/>
              <a:chExt cx="4963433" cy="75342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D11E42B-22E2-4F1E-B7EF-591422894400}"/>
                  </a:ext>
                </a:extLst>
              </p:cNvPr>
              <p:cNvSpPr/>
              <p:nvPr/>
            </p:nvSpPr>
            <p:spPr>
              <a:xfrm>
                <a:off x="4007965" y="4479279"/>
                <a:ext cx="64173" cy="747326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4358D13-783E-4704-B696-AA9B85DC42E2}"/>
                  </a:ext>
                </a:extLst>
              </p:cNvPr>
              <p:cNvSpPr/>
              <p:nvPr/>
            </p:nvSpPr>
            <p:spPr>
              <a:xfrm>
                <a:off x="7072014" y="4485373"/>
                <a:ext cx="1899384" cy="747326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sp>
        <p:nvSpPr>
          <p:cNvPr id="19" name="Signe de multiplication 18">
            <a:extLst>
              <a:ext uri="{FF2B5EF4-FFF2-40B4-BE49-F238E27FC236}">
                <a16:creationId xmlns:a16="http://schemas.microsoft.com/office/drawing/2014/main" id="{2C0A5FAD-CA81-424B-BC6A-8F22DB49F5C3}"/>
              </a:ext>
            </a:extLst>
          </p:cNvPr>
          <p:cNvSpPr/>
          <p:nvPr/>
        </p:nvSpPr>
        <p:spPr>
          <a:xfrm>
            <a:off x="1506225" y="3913067"/>
            <a:ext cx="1180415" cy="2173466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Signe de multiplication 19">
            <a:extLst>
              <a:ext uri="{FF2B5EF4-FFF2-40B4-BE49-F238E27FC236}">
                <a16:creationId xmlns:a16="http://schemas.microsoft.com/office/drawing/2014/main" id="{F38BABFD-0ED6-4A2B-8AC0-A1537658B487}"/>
              </a:ext>
            </a:extLst>
          </p:cNvPr>
          <p:cNvSpPr/>
          <p:nvPr/>
        </p:nvSpPr>
        <p:spPr>
          <a:xfrm>
            <a:off x="3732967" y="3889087"/>
            <a:ext cx="1180415" cy="2173466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Signe de multiplication 20">
            <a:extLst>
              <a:ext uri="{FF2B5EF4-FFF2-40B4-BE49-F238E27FC236}">
                <a16:creationId xmlns:a16="http://schemas.microsoft.com/office/drawing/2014/main" id="{FEA03F15-F483-4724-93E3-47F641C34D8B}"/>
              </a:ext>
            </a:extLst>
          </p:cNvPr>
          <p:cNvSpPr/>
          <p:nvPr/>
        </p:nvSpPr>
        <p:spPr>
          <a:xfrm>
            <a:off x="5651873" y="3909184"/>
            <a:ext cx="1180415" cy="2173466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Signe de multiplication 21">
            <a:extLst>
              <a:ext uri="{FF2B5EF4-FFF2-40B4-BE49-F238E27FC236}">
                <a16:creationId xmlns:a16="http://schemas.microsoft.com/office/drawing/2014/main" id="{A5C4A710-FE7B-405D-873F-31619DEC2488}"/>
              </a:ext>
            </a:extLst>
          </p:cNvPr>
          <p:cNvSpPr/>
          <p:nvPr/>
        </p:nvSpPr>
        <p:spPr>
          <a:xfrm>
            <a:off x="9649060" y="3920774"/>
            <a:ext cx="1180415" cy="2173466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35491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3C6CEA-4898-45F7-A4A4-88FF4DAF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Update </a:t>
            </a:r>
            <a:r>
              <a:rPr lang="fr-FR" dirty="0" err="1"/>
              <a:t>JSCore</a:t>
            </a:r>
            <a:r>
              <a:rPr lang="fr-FR" dirty="0"/>
              <a:t> to </a:t>
            </a:r>
            <a:r>
              <a:rPr lang="fr-FR" dirty="0" err="1"/>
              <a:t>benefit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multi-threading</a:t>
            </a:r>
            <a:endParaRPr lang="fr-FR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FBE6D21-9BD2-486B-8A35-82FBAFD67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7" y="2657208"/>
            <a:ext cx="11954365" cy="3222481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56A364-54C3-4277-80B5-84509438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99AF4-A657-47D0-AFB3-73BF81EED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921916-14BB-4E17-8EB4-706F24C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58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F5097FA-E02C-4745-BD0D-5733EA4C00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advantage</a:t>
            </a:r>
            <a:r>
              <a:rPr lang="fr-FR" dirty="0"/>
              <a:t> of all the </a:t>
            </a:r>
            <a:r>
              <a:rPr lang="fr-FR" dirty="0" err="1"/>
              <a:t>cores</a:t>
            </a:r>
            <a:r>
              <a:rPr lang="fr-FR" dirty="0"/>
              <a:t>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5B5EC-4836-411E-9E0E-4B87EB10E56F}"/>
              </a:ext>
            </a:extLst>
          </p:cNvPr>
          <p:cNvSpPr/>
          <p:nvPr/>
        </p:nvSpPr>
        <p:spPr>
          <a:xfrm>
            <a:off x="3689555" y="4532670"/>
            <a:ext cx="1049593" cy="3169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27DFCFE-7B8F-4AEE-A69B-EA714272CD24}"/>
              </a:ext>
            </a:extLst>
          </p:cNvPr>
          <p:cNvSpPr txBox="1"/>
          <p:nvPr/>
        </p:nvSpPr>
        <p:spPr>
          <a:xfrm>
            <a:off x="642026" y="5710029"/>
            <a:ext cx="4574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GC </a:t>
            </a:r>
            <a:r>
              <a:rPr lang="fr-FR" sz="3600" dirty="0" err="1"/>
              <a:t>step</a:t>
            </a:r>
            <a:r>
              <a:rPr lang="fr-FR" sz="3600" dirty="0"/>
              <a:t> </a:t>
            </a:r>
            <a:r>
              <a:rPr lang="fr-FR" sz="3600" b="1" dirty="0" err="1"/>
              <a:t>without</a:t>
            </a:r>
            <a:r>
              <a:rPr lang="fr-FR" sz="3600" dirty="0"/>
              <a:t> MT</a:t>
            </a:r>
          </a:p>
        </p:txBody>
      </p:sp>
    </p:spTree>
    <p:extLst>
      <p:ext uri="{BB962C8B-B14F-4D97-AF65-F5344CB8AC3E}">
        <p14:creationId xmlns:p14="http://schemas.microsoft.com/office/powerpoint/2010/main" val="41402606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3FC66E-7392-4735-9EDC-CF627635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Update </a:t>
            </a:r>
            <a:r>
              <a:rPr lang="fr-FR" dirty="0" err="1"/>
              <a:t>JSCore</a:t>
            </a:r>
            <a:r>
              <a:rPr lang="fr-FR" dirty="0"/>
              <a:t> to </a:t>
            </a:r>
            <a:r>
              <a:rPr lang="fr-FR" dirty="0" err="1"/>
              <a:t>benefit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MT?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D1A744F4-92ED-4336-B7B6-E32E84EEC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3" y="1034189"/>
            <a:ext cx="10688694" cy="5322171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236B4-CCFB-46E0-A167-22D285A7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CF3C91-072A-455D-B8D2-E562A00A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9E674B-C7D6-4270-B9A5-972B6938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59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F19DD82-5DF9-441D-80D2-06673F1507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114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BCA4DD0-50EE-42ED-A468-C48C7E51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Speed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B1306B-4E98-4622-B34C-9BF8A5C8A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CPU</a:t>
            </a:r>
          </a:p>
          <a:p>
            <a:r>
              <a:rPr lang="en-US"/>
              <a:t>GPU</a:t>
            </a:r>
          </a:p>
          <a:p>
            <a:r>
              <a:rPr lang="en-US"/>
              <a:t>Network</a:t>
            </a:r>
          </a:p>
          <a:p>
            <a:r>
              <a:rPr lang="en-US"/>
              <a:t>Startup / loading time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EF16837-C3B3-4D24-BC39-C5CE8FD3EC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How long does it take for a task to execute?</a:t>
            </a:r>
            <a:br>
              <a:rPr lang="en-US"/>
            </a:br>
            <a:r>
              <a:rPr lang="en-US"/>
              <a:t>Latency?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6021A7C-AF0C-411F-80DC-0688352EF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546" y="4360696"/>
            <a:ext cx="4743450" cy="22764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7A9093-0811-44BF-89A7-CD51B3D10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959" y="4144842"/>
            <a:ext cx="2539682" cy="1587302"/>
          </a:xfrm>
          <a:prstGeom prst="rect">
            <a:avLst/>
          </a:prstGeo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EEE002E-7E37-4760-BDA7-296B70229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2021/12/02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52F3BE7-BD81-459C-8F71-8C37EE5EE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Clément Grégoire © (siliceum)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99F69D-5C57-4DC9-8097-E31B6A50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623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3C6CEA-4898-45F7-A4A4-88FF4DAF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Update </a:t>
            </a:r>
            <a:r>
              <a:rPr lang="fr-FR" dirty="0" err="1"/>
              <a:t>JavaScriptCore</a:t>
            </a:r>
            <a:r>
              <a:rPr lang="fr-FR" dirty="0"/>
              <a:t> to </a:t>
            </a:r>
            <a:r>
              <a:rPr lang="fr-FR" dirty="0" err="1"/>
              <a:t>benefit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MT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DE483639-5A3B-429B-9D8F-6A9119024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41" y="2481644"/>
            <a:ext cx="10062918" cy="3602025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56A364-54C3-4277-80B5-84509438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99AF4-A657-47D0-AFB3-73BF81EED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921916-14BB-4E17-8EB4-706F24C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60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F5097FA-E02C-4745-BD0D-5733EA4C00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scale</a:t>
            </a:r>
            <a:r>
              <a:rPr lang="fr-FR" dirty="0"/>
              <a:t> as-</a:t>
            </a:r>
            <a:r>
              <a:rPr lang="fr-FR" dirty="0" err="1"/>
              <a:t>is</a:t>
            </a:r>
            <a:endParaRPr lang="fr-FR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33F690C-B75D-4843-876C-DF349D982BBA}"/>
              </a:ext>
            </a:extLst>
          </p:cNvPr>
          <p:cNvGrpSpPr/>
          <p:nvPr/>
        </p:nvGrpSpPr>
        <p:grpSpPr>
          <a:xfrm>
            <a:off x="7863014" y="4105188"/>
            <a:ext cx="4152484" cy="1057275"/>
            <a:chOff x="7863014" y="4105188"/>
            <a:chExt cx="4152484" cy="1057275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DD62912-9FBE-4AD0-822E-D9B28B8B2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3014" y="4105188"/>
              <a:ext cx="4152484" cy="105727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CAE501-AAF1-42C4-BC70-21188D4267D7}"/>
                </a:ext>
              </a:extLst>
            </p:cNvPr>
            <p:cNvSpPr/>
            <p:nvPr/>
          </p:nvSpPr>
          <p:spPr>
            <a:xfrm>
              <a:off x="9805219" y="4134685"/>
              <a:ext cx="1934497" cy="64448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6DD23B8-2E55-4A2C-8906-AF27498ED9EF}"/>
              </a:ext>
            </a:extLst>
          </p:cNvPr>
          <p:cNvCxnSpPr/>
          <p:nvPr/>
        </p:nvCxnSpPr>
        <p:spPr>
          <a:xfrm>
            <a:off x="4463845" y="3215148"/>
            <a:ext cx="3399169" cy="89004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888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3C6CEA-4898-45F7-A4A4-88FF4DAF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trike="sngStrike" dirty="0"/>
              <a:t>Update </a:t>
            </a:r>
            <a:r>
              <a:rPr lang="fr-FR" strike="sngStrike" dirty="0" err="1"/>
              <a:t>JSCore</a:t>
            </a:r>
            <a:r>
              <a:rPr lang="fr-FR" strike="sngStrike" dirty="0"/>
              <a:t> to </a:t>
            </a:r>
            <a:r>
              <a:rPr lang="fr-FR" strike="sngStrike" dirty="0" err="1"/>
              <a:t>benefit</a:t>
            </a:r>
            <a:r>
              <a:rPr lang="fr-FR" strike="sngStrike" dirty="0"/>
              <a:t> </a:t>
            </a:r>
            <a:r>
              <a:rPr lang="fr-FR" strike="sngStrike" dirty="0" err="1"/>
              <a:t>from</a:t>
            </a:r>
            <a:r>
              <a:rPr lang="fr-FR" strike="sngStrike" dirty="0"/>
              <a:t> </a:t>
            </a:r>
            <a:r>
              <a:rPr lang="fr-FR" strike="sngStrike" dirty="0" err="1"/>
              <a:t>multi-threading</a:t>
            </a:r>
            <a:endParaRPr lang="fr-FR" strike="sngStrike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FBE6D21-9BD2-486B-8A35-82FBAFD67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7" y="2657208"/>
            <a:ext cx="11954365" cy="3222481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56A364-54C3-4277-80B5-84509438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99AF4-A657-47D0-AFB3-73BF81EED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921916-14BB-4E17-8EB4-706F24C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61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F5097FA-E02C-4745-BD0D-5733EA4C00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wild</a:t>
            </a:r>
            <a:r>
              <a:rPr lang="fr-FR" dirty="0"/>
              <a:t> </a:t>
            </a:r>
            <a:r>
              <a:rPr lang="fr-FR" dirty="0" err="1"/>
              <a:t>goose</a:t>
            </a:r>
            <a:r>
              <a:rPr lang="fr-FR" dirty="0"/>
              <a:t> </a:t>
            </a:r>
            <a:r>
              <a:rPr lang="fr-FR" dirty="0" err="1"/>
              <a:t>chase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25B5EC-4836-411E-9E0E-4B87EB10E56F}"/>
              </a:ext>
            </a:extLst>
          </p:cNvPr>
          <p:cNvSpPr/>
          <p:nvPr/>
        </p:nvSpPr>
        <p:spPr>
          <a:xfrm>
            <a:off x="3689555" y="4532670"/>
            <a:ext cx="1049593" cy="3169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27DFCFE-7B8F-4AEE-A69B-EA714272CD24}"/>
              </a:ext>
            </a:extLst>
          </p:cNvPr>
          <p:cNvSpPr txBox="1"/>
          <p:nvPr/>
        </p:nvSpPr>
        <p:spPr>
          <a:xfrm>
            <a:off x="642026" y="5710029"/>
            <a:ext cx="4574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GC </a:t>
            </a:r>
            <a:r>
              <a:rPr lang="fr-FR" sz="3600" dirty="0" err="1"/>
              <a:t>step</a:t>
            </a:r>
            <a:r>
              <a:rPr lang="fr-FR" sz="3600" dirty="0"/>
              <a:t> </a:t>
            </a:r>
            <a:r>
              <a:rPr lang="fr-FR" sz="3600" b="1" dirty="0" err="1"/>
              <a:t>without</a:t>
            </a:r>
            <a:r>
              <a:rPr lang="fr-FR" sz="3600" dirty="0"/>
              <a:t> MT</a:t>
            </a:r>
          </a:p>
        </p:txBody>
      </p:sp>
    </p:spTree>
    <p:extLst>
      <p:ext uri="{BB962C8B-B14F-4D97-AF65-F5344CB8AC3E}">
        <p14:creationId xmlns:p14="http://schemas.microsoft.com/office/powerpoint/2010/main" val="165681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49C9B-3619-4CB6-A7C8-A5040AE9C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Many</a:t>
            </a:r>
            <a:r>
              <a:rPr lang="fr-FR" dirty="0"/>
              <a:t> more </a:t>
            </a:r>
            <a:r>
              <a:rPr lang="fr-FR" dirty="0" err="1"/>
              <a:t>optimizations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9C8885-8A0E-4409-AF05-8BC534220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Reduce</a:t>
            </a:r>
            <a:r>
              <a:rPr lang="fr-FR" dirty="0"/>
              <a:t> string copies for C++ </a:t>
            </a:r>
            <a:r>
              <a:rPr lang="fr-FR" dirty="0">
                <a:sym typeface="Wingdings" panose="05000000000000000000" pitchFamily="2" charset="2"/>
              </a:rPr>
              <a:t> .</a:t>
            </a:r>
            <a:r>
              <a:rPr lang="fr-FR" dirty="0" err="1">
                <a:sym typeface="Wingdings" panose="05000000000000000000" pitchFamily="2" charset="2"/>
              </a:rPr>
              <a:t>js</a:t>
            </a:r>
            <a:r>
              <a:rPr lang="fr-FR" dirty="0">
                <a:sym typeface="Wingdings" panose="05000000000000000000" pitchFamily="2" charset="2"/>
              </a:rPr>
              <a:t> communications</a:t>
            </a:r>
          </a:p>
          <a:p>
            <a:r>
              <a:rPr lang="fr-FR" dirty="0" err="1">
                <a:sym typeface="Wingdings" panose="05000000000000000000" pitchFamily="2" charset="2"/>
              </a:rPr>
              <a:t>Reduced</a:t>
            </a:r>
            <a:r>
              <a:rPr lang="fr-FR" dirty="0">
                <a:sym typeface="Wingdings" panose="05000000000000000000" pitchFamily="2" charset="2"/>
              </a:rPr>
              <a:t> allocations and indirections </a:t>
            </a:r>
            <a:r>
              <a:rPr lang="fr-FR">
                <a:sym typeface="Wingdings" panose="05000000000000000000" pitchFamily="2" charset="2"/>
              </a:rPr>
              <a:t>in WebKit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No getters/setters =&gt; slow </a:t>
            </a:r>
            <a:r>
              <a:rPr lang="fr-FR" dirty="0" err="1">
                <a:sym typeface="Wingdings" panose="05000000000000000000" pitchFamily="2" charset="2"/>
              </a:rPr>
              <a:t>path</a:t>
            </a:r>
            <a:r>
              <a:rPr lang="fr-FR" dirty="0">
                <a:sym typeface="Wingdings" panose="05000000000000000000" pitchFamily="2" charset="2"/>
              </a:rPr>
              <a:t> in VM</a:t>
            </a:r>
          </a:p>
          <a:p>
            <a:r>
              <a:rPr lang="fr-FR" dirty="0" err="1">
                <a:sym typeface="Wingdings" panose="05000000000000000000" pitchFamily="2" charset="2"/>
              </a:rPr>
              <a:t>Reduce</a:t>
            </a:r>
            <a:r>
              <a:rPr lang="fr-FR" dirty="0">
                <a:sym typeface="Wingdings" panose="05000000000000000000" pitchFamily="2" charset="2"/>
              </a:rPr>
              <a:t> DOM interactions</a:t>
            </a:r>
          </a:p>
          <a:p>
            <a:r>
              <a:rPr lang="fr-FR" dirty="0" err="1">
                <a:sym typeface="Wingdings" panose="05000000000000000000" pitchFamily="2" charset="2"/>
              </a:rPr>
              <a:t>Functions</a:t>
            </a:r>
            <a:r>
              <a:rPr lang="fr-FR" dirty="0">
                <a:sym typeface="Wingdings" panose="05000000000000000000" pitchFamily="2" charset="2"/>
              </a:rPr>
              <a:t> forcing </a:t>
            </a:r>
            <a:r>
              <a:rPr lang="fr-FR" dirty="0" err="1">
                <a:sym typeface="Wingdings" panose="05000000000000000000" pitchFamily="2" charset="2"/>
              </a:rPr>
              <a:t>layout</a:t>
            </a:r>
            <a:r>
              <a:rPr lang="fr-FR" dirty="0">
                <a:sym typeface="Wingdings" panose="05000000000000000000" pitchFamily="2" charset="2"/>
              </a:rPr>
              <a:t> (</a:t>
            </a:r>
            <a:r>
              <a:rPr lang="fr-FR" dirty="0" err="1">
                <a:sym typeface="Wingdings" panose="05000000000000000000" pitchFamily="2" charset="2"/>
              </a:rPr>
              <a:t>Element.getBoundingClientRect</a:t>
            </a:r>
            <a:r>
              <a:rPr lang="fr-FR" dirty="0">
                <a:sym typeface="Wingdings" panose="05000000000000000000" pitchFamily="2" charset="2"/>
              </a:rPr>
              <a:t>())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D793A6-046D-4BE4-B4A0-B70C2BFA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4D7B54-52DA-4662-8350-AB3BFBE7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998C1E-CD9A-4492-B645-E253A3DFE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62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3D5359A-57FD-4638-A9E5-5ECFCC90AA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Not </a:t>
            </a:r>
            <a:r>
              <a:rPr lang="fr-FR" dirty="0" err="1"/>
              <a:t>really</a:t>
            </a:r>
            <a:r>
              <a:rPr lang="fr-FR" dirty="0"/>
              <a:t> C++</a:t>
            </a:r>
          </a:p>
        </p:txBody>
      </p:sp>
    </p:spTree>
    <p:extLst>
      <p:ext uri="{BB962C8B-B14F-4D97-AF65-F5344CB8AC3E}">
        <p14:creationId xmlns:p14="http://schemas.microsoft.com/office/powerpoint/2010/main" val="38652933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06D3FE-0F87-4446-916B-B63306C67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to </a:t>
            </a:r>
            <a:r>
              <a:rPr lang="fr-FR" dirty="0" err="1"/>
              <a:t>remember</a:t>
            </a:r>
            <a:r>
              <a:rPr lang="fr-FR" dirty="0"/>
              <a:t> one </a:t>
            </a:r>
            <a:r>
              <a:rPr lang="fr-FR" dirty="0" err="1"/>
              <a:t>thing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70E372-6B20-41B7-A3C3-89BA88DB4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Measure, measure, measure!</a:t>
            </a:r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1900" i="1" dirty="0"/>
              <a:t>(and understand what you measure)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F59F18-1BA9-47EB-8FCC-F346C83C9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45166C-8555-4234-BC6B-2B6EF0F1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5E57B9-3C5B-474E-9DD2-FC4B5DA47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63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CD21B88-37C0-419C-91E4-1C4A440E0A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3964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84CA25-397D-452F-BA8A-71D89455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(contact me)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FC0B430-8195-4B20-9219-2469DABDDF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497" y="3599769"/>
            <a:ext cx="4175267" cy="1325563"/>
          </a:xfrm>
        </p:spPr>
        <p:txBody>
          <a:bodyPr/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Email: clement@siliceum.com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Twitter: @lectem</a:t>
            </a:r>
            <a:br>
              <a:rPr lang="fr-FR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Discord: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#include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AC63322F-8DD1-4AE5-9BF0-0E151E0EF2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r="1000"/>
          <a:stretch>
            <a:fillRect/>
          </a:stretch>
        </p:blipFill>
        <p:spPr/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2C4D83-5DE2-402A-A6DF-9AE2C7E4C03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6C9802-9B62-422D-A54D-FC59DE59087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BFEF29-8ECC-4C62-80C8-0303AFF4A0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95A04C9-5D96-4B4B-93BA-D0D44C1E319B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0538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37101AB1-52D7-41A1-B40C-0F4F4D7F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Appendix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F4DAF2E0-A48E-4B71-A7F7-4612A2BF99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2E18DAE8-9073-4A7B-9C02-AA295789DA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BD11B9-9F5E-4AE8-B2B7-301DE404CB9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98203B-2DC4-40B3-9962-DB64DB9B338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41D6F4-99AF-407E-9EE2-F9F73FED34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95A04C9-5D96-4B4B-93BA-D0D44C1E319B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27745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557E15E1-35D4-45FC-832F-203CC7B12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46" y="136515"/>
            <a:ext cx="11394307" cy="5697154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2B609D-AD3E-4135-8E02-3204191DC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128015-B4D3-44E6-92C3-C0A76575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20FE4D-3834-4670-802B-620265FC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4500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0D0BA114-4772-402F-8340-11C5E352C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135" y="0"/>
            <a:ext cx="7173729" cy="5978107"/>
          </a:xfr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C6971E5-23F4-43F8-9F0C-0DB447AB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0DD7F8A-6F27-46AC-80E5-2BFCE0E2B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42C1AF-72FF-4A16-8380-A674E69C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971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BCA4DD0-50EE-42ED-A468-C48C7E51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usage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12AFED4-0761-46B7-BFBE-6E6389157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Embedded</a:t>
            </a:r>
          </a:p>
          <a:p>
            <a:r>
              <a:rPr lang="en-US" dirty="0"/>
              <a:t>Cloud</a:t>
            </a:r>
          </a:p>
          <a:p>
            <a:r>
              <a:rPr lang="en-US" dirty="0"/>
              <a:t>Video games</a:t>
            </a:r>
          </a:p>
          <a:p>
            <a:pPr lvl="1"/>
            <a:r>
              <a:rPr lang="en-US" dirty="0"/>
              <a:t>PC vs Console</a:t>
            </a:r>
          </a:p>
          <a:p>
            <a:r>
              <a:rPr lang="en-US" dirty="0"/>
              <a:t>Multi-tasking</a:t>
            </a:r>
          </a:p>
          <a:p>
            <a:pPr lvl="1"/>
            <a:endParaRPr lang="en-US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512A36E-AEFF-4292-BD7E-9EE577101A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How much memory can we afford to use?</a:t>
            </a:r>
          </a:p>
          <a:p>
            <a:r>
              <a:rPr lang="en-US"/>
              <a:t>Do we need to play nice with other applications?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DC06959-ACEE-4AD0-9653-F965384F0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2021/12/02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C222870-3406-4332-B532-E67F62D60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7945D8-68B9-4143-B7EC-1FEDEA0C8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70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917BA5-0402-4310-AC64-C6058031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Storage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B17279-2BFF-4839-9B33-A3DD8AF55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Embedded</a:t>
            </a:r>
          </a:p>
          <a:p>
            <a:r>
              <a:rPr lang="fr-FR" dirty="0"/>
              <a:t>Docker images</a:t>
            </a:r>
          </a:p>
          <a:p>
            <a:r>
              <a:rPr lang="fr-FR" dirty="0"/>
              <a:t>Games</a:t>
            </a:r>
          </a:p>
          <a:p>
            <a:pPr lvl="1"/>
            <a:r>
              <a:rPr lang="fr-FR" dirty="0"/>
              <a:t>Textures, </a:t>
            </a:r>
            <a:r>
              <a:rPr lang="fr-FR" dirty="0" err="1"/>
              <a:t>sounds</a:t>
            </a:r>
            <a:r>
              <a:rPr lang="fr-FR" dirty="0"/>
              <a:t>, 3D </a:t>
            </a:r>
            <a:r>
              <a:rPr lang="fr-FR" dirty="0" err="1"/>
              <a:t>models</a:t>
            </a:r>
            <a:r>
              <a:rPr lang="fr-FR" dirty="0"/>
              <a:t>, …</a:t>
            </a:r>
          </a:p>
          <a:p>
            <a:r>
              <a:rPr lang="fr-FR" dirty="0"/>
              <a:t>Web</a:t>
            </a:r>
          </a:p>
          <a:p>
            <a:pPr lvl="1"/>
            <a:r>
              <a:rPr lang="fr-FR" dirty="0"/>
              <a:t>Images, minification, …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88C136-6109-464C-BF94-CF027A35A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EE541D-4325-4C95-8B8E-66F3BC70A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28D25F-AA9A-446D-991E-A97DA0FF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8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378232B-B6B1-4F3E-9928-63D3EDEE1A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my package size?</a:t>
            </a:r>
          </a:p>
          <a:p>
            <a:r>
              <a:rPr lang="en-US" dirty="0"/>
              <a:t>How long will it take to download?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9B1A408-9073-48B1-80A2-0A5C78DE3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879" y="5315430"/>
            <a:ext cx="4039164" cy="78115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9B89963-ECA8-49AF-A3CB-014F73F34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869" y="5420217"/>
            <a:ext cx="581106" cy="57158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FA6D7E6-4B89-4583-986E-CE4CA79CCD79}"/>
              </a:ext>
            </a:extLst>
          </p:cNvPr>
          <p:cNvSpPr txBox="1"/>
          <p:nvPr/>
        </p:nvSpPr>
        <p:spPr>
          <a:xfrm>
            <a:off x="6754881" y="4489712"/>
            <a:ext cx="36354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“Fallout 76’s Day One Patch is Larger Than the Actual Game”</a:t>
            </a:r>
          </a:p>
        </p:txBody>
      </p:sp>
    </p:spTree>
    <p:extLst>
      <p:ext uri="{BB962C8B-B14F-4D97-AF65-F5344CB8AC3E}">
        <p14:creationId xmlns:p14="http://schemas.microsoft.com/office/powerpoint/2010/main" val="3147964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93C78D-B89D-44AB-92D9-73F7D176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1ED15-DF86-4185-9B25-F7BDD48C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(DoS)</a:t>
            </a:r>
          </a:p>
          <a:p>
            <a:r>
              <a:rPr lang="en-US" dirty="0"/>
              <a:t>Scaling up</a:t>
            </a:r>
          </a:p>
          <a:p>
            <a:r>
              <a:rPr lang="en-US" dirty="0"/>
              <a:t>Availability</a:t>
            </a:r>
          </a:p>
          <a:p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E4A6C5-E3A2-43C3-8F17-4238277D9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2021/12/02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4EFB30-6C4C-4317-865B-4A91CBA5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0ADCC2-212E-4846-B99D-F21746B45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9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29575AA-E303-4262-8EAD-A7F374305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03346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2">
      <a:dk1>
        <a:srgbClr val="000000"/>
      </a:dk1>
      <a:lt1>
        <a:sysClr val="window" lastClr="FFFFFF"/>
      </a:lt1>
      <a:dk2>
        <a:srgbClr val="10100D"/>
      </a:dk2>
      <a:lt2>
        <a:srgbClr val="F2F2F2"/>
      </a:lt2>
      <a:accent1>
        <a:srgbClr val="60C4E3"/>
      </a:accent1>
      <a:accent2>
        <a:srgbClr val="ED7D31"/>
      </a:accent2>
      <a:accent3>
        <a:srgbClr val="A5A5A5"/>
      </a:accent3>
      <a:accent4>
        <a:srgbClr val="F8C81F"/>
      </a:accent4>
      <a:accent5>
        <a:srgbClr val="5B9BD5"/>
      </a:accent5>
      <a:accent6>
        <a:srgbClr val="5EB56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14142</TotalTime>
  <Words>2675</Words>
  <Application>Microsoft Office PowerPoint</Application>
  <PresentationFormat>Grand écran</PresentationFormat>
  <Paragraphs>663</Paragraphs>
  <Slides>67</Slides>
  <Notes>31</Notes>
  <HiddenSlides>8</HiddenSlides>
  <MMClips>2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Consolas</vt:lpstr>
      <vt:lpstr>Courier New</vt:lpstr>
      <vt:lpstr>Open Sans</vt:lpstr>
      <vt:lpstr>Source Sans Pro</vt:lpstr>
      <vt:lpstr>Wingdings</vt:lpstr>
      <vt:lpstr>Thème Office</vt:lpstr>
      <vt:lpstr>Présentation PowerPoint</vt:lpstr>
      <vt:lpstr>Performance is  not (only) about  micro-optimizations!</vt:lpstr>
      <vt:lpstr>Who am I?</vt:lpstr>
      <vt:lpstr>This talk is</vt:lpstr>
      <vt:lpstr>Software performance</vt:lpstr>
      <vt:lpstr>Speed</vt:lpstr>
      <vt:lpstr>Memory usage</vt:lpstr>
      <vt:lpstr>Storage</vt:lpstr>
      <vt:lpstr>Resilience</vt:lpstr>
      <vt:lpstr>Maintainability</vt:lpstr>
      <vt:lpstr>Optimizations</vt:lpstr>
      <vt:lpstr>The optimization cycle</vt:lpstr>
      <vt:lpstr>Defining performance objectives</vt:lpstr>
      <vt:lpstr>Defining performance objectives</vt:lpstr>
      <vt:lpstr>Measure</vt:lpstr>
      <vt:lpstr>Performance testing</vt:lpstr>
      <vt:lpstr>With a single measurement</vt:lpstr>
      <vt:lpstr>Ship it?</vt:lpstr>
      <vt:lpstr>Environment stability</vt:lpstr>
      <vt:lpstr>The solution</vt:lpstr>
      <vt:lpstr>Use units correctly</vt:lpstr>
      <vt:lpstr>Profilers</vt:lpstr>
      <vt:lpstr>Sampling-based profilers</vt:lpstr>
      <vt:lpstr>Automatic instrumentation</vt:lpstr>
      <vt:lpstr>Manual instrumentation</vt:lpstr>
      <vt:lpstr>Instrumentation + Sampling</vt:lpstr>
      <vt:lpstr>Profiler wishlist</vt:lpstr>
      <vt:lpstr>Macro-optimization</vt:lpstr>
      <vt:lpstr>Compilation flags</vt:lpstr>
      <vt:lpstr>Do nothing</vt:lpstr>
      <vt:lpstr>Adapt your data or design</vt:lpstr>
      <vt:lpstr>Adapt your data or design</vt:lpstr>
      <vt:lpstr>In order of efficiency:</vt:lpstr>
      <vt:lpstr>Présentation PowerPoint</vt:lpstr>
      <vt:lpstr>Micro-optimization</vt:lpstr>
      <vt:lpstr>CPU Cache</vt:lpstr>
      <vt:lpstr>Branch prediction</vt:lpstr>
      <vt:lpstr>SIMD (vectorization)</vt:lpstr>
      <vt:lpstr>The O(1), O(n), O(n²) myth…</vt:lpstr>
      <vt:lpstr>A bit (well, a lot) of reading</vt:lpstr>
      <vt:lpstr>And much more…</vt:lpstr>
      <vt:lpstr>War story:  WebKit GC in a game</vt:lpstr>
      <vt:lpstr>Some context</vt:lpstr>
      <vt:lpstr>Remember:</vt:lpstr>
      <vt:lpstr>Start collecting data</vt:lpstr>
      <vt:lpstr>What it looks like in the code</vt:lpstr>
      <vt:lpstr>The garbage collector monster</vt:lpstr>
      <vt:lpstr>What do we do now?</vt:lpstr>
      <vt:lpstr>Reduce the amount of data to process</vt:lpstr>
      <vt:lpstr>Eden vs Full GC</vt:lpstr>
      <vt:lpstr>Avoiding full GC</vt:lpstr>
      <vt:lpstr>GC may pause execution to run</vt:lpstr>
      <vt:lpstr>Prologue &amp; epilogue of GC passes are expensive</vt:lpstr>
      <vt:lpstr>A normal frame</vt:lpstr>
      <vt:lpstr>Here be dragons (GC)</vt:lpstr>
      <vt:lpstr>The solution</vt:lpstr>
      <vt:lpstr>Bonus point</vt:lpstr>
      <vt:lpstr>Update JSCore to benefit from multi-threading</vt:lpstr>
      <vt:lpstr>Update JSCore to benefit from MT?</vt:lpstr>
      <vt:lpstr>Update JavaScriptCore to benefit from MT</vt:lpstr>
      <vt:lpstr>Update JSCore to benefit from multi-threading</vt:lpstr>
      <vt:lpstr>Many more optimizations</vt:lpstr>
      <vt:lpstr>If you had to remember one thing</vt:lpstr>
      <vt:lpstr>Thank you! (contact me)</vt:lpstr>
      <vt:lpstr>Appendix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siliceum</dc:title>
  <dc:creator>clement@siliceum.com</dc:creator>
  <cp:lastModifiedBy>Clément Grégoire</cp:lastModifiedBy>
  <cp:revision>378</cp:revision>
  <dcterms:created xsi:type="dcterms:W3CDTF">2020-06-10T11:25:43Z</dcterms:created>
  <dcterms:modified xsi:type="dcterms:W3CDTF">2021-12-02T17:05:12Z</dcterms:modified>
</cp:coreProperties>
</file>